
<file path=[Content_Types].xml><?xml version="1.0" encoding="utf-8"?>
<Types xmlns="http://schemas.openxmlformats.org/package/2006/content-types">
  <Default Extension="51864580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7" r:id="rId6"/>
    <p:sldId id="26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8393F8-9452-400A-B98B-59715271132E}" v="9" dt="2021-01-14T09:51:38.0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2E7B1-FDCE-4A0E-8FC6-9EBB47F688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503F7A-B71D-43CD-92C0-4F5579028E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FEEDAA-A949-4BD2-AFB5-95334435C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8D931-5874-4589-89B6-DB06C19A8D95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8A0EB5-AD74-4F56-BE43-BBAAF15A4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60026-7858-4AE0-BBEB-2F1AB6303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C3EF-2F98-4E6C-B13C-4D91809F9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37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BA720-D471-4A47-BD7A-A8C5A3756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97B11E-7E1E-4A76-B460-EABCED5A1E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8517E0-4FA7-490F-A4A7-C3BDF56BF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8D931-5874-4589-89B6-DB06C19A8D95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EEADF-E306-411D-A26D-B953CCB5B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DAD7A-2B78-4D44-B35F-AA47C4084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C3EF-2F98-4E6C-B13C-4D91809F9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006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F2465D-FBEB-4824-A681-D0934C629A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5290BC-5195-48AD-9EA7-B497938A1A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5F282-1750-4D87-A3D8-E74BFEE7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8D931-5874-4589-89B6-DB06C19A8D95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597A6E-5E26-45E4-A476-DDDFBD527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D59E9A-9B18-4A63-9571-27F83AC67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C3EF-2F98-4E6C-B13C-4D91809F9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413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C5E68-2470-4528-BD28-21B9C5616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5C8557-53AC-4377-85B4-F46B45F53E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133E2D-BCE1-4165-946F-3A829D8CA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8D931-5874-4589-89B6-DB06C19A8D95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75A080-51D6-4425-B2C2-75FFFFFB8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6B88E9-D0D5-4CC5-A48B-D97941911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C3EF-2F98-4E6C-B13C-4D91809F9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661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F0459-4036-4CA5-B038-E7048957A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4ECB8-1636-49D1-AA0C-3ECE7229BE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86074-9C86-4A25-A09E-6A4884F81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8D931-5874-4589-89B6-DB06C19A8D95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238083-E909-4F55-BA26-D3F0D5DFC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BDD3D-65B6-44D3-8E2B-FFCBB9E58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C3EF-2F98-4E6C-B13C-4D91809F9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471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D935D-59F7-4B3A-9C64-0E1C191A17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206907-F1D9-44CF-AE5B-7235452C4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75FC60-58BB-4E60-8DC3-D200174C58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BA3A18-8220-4BD0-804E-8D522082C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8D931-5874-4589-89B6-DB06C19A8D95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B140DB-74A2-4359-8161-A4D2DFC2E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CD02F2-15CA-48E3-A47F-07CB75C65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C3EF-2F98-4E6C-B13C-4D91809F9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465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33EBB-65FF-4BE9-A67A-C9DC69B0F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F9731C-A532-4A73-AC65-C0098A22DB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5AE2EC-6DB5-473E-8E32-E1C811AFBD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FA842A-4B4B-4DB7-B714-13C2B09509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5B9573-82C4-4E76-B5A6-03DE2F6170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8B44E6-F994-40E7-81F9-757FA3A3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8D931-5874-4589-89B6-DB06C19A8D95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20276A-FDF9-4B54-BC7E-18930B5AA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19307B-EE95-4242-96EF-E47BF59BD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C3EF-2F98-4E6C-B13C-4D91809F9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210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750AC9-6736-441C-BB81-3C1EBFCE3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8891E3-2B96-41C4-BBC8-8615F5064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8D931-5874-4589-89B6-DB06C19A8D95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B47124-1CB8-44BD-8AC5-7602B65CC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DF4E52-6806-41D6-A94A-379FFBC28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C3EF-2F98-4E6C-B13C-4D91809F9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394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091A53-3F9C-432F-97C3-D9E8E831C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8D931-5874-4589-89B6-DB06C19A8D95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C1F5D5-A5CE-40FE-B376-C8242D9AD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C229A5-0D41-4B1D-8BB6-9B2E39F30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C3EF-2F98-4E6C-B13C-4D91809F9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50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0C34A-A3FC-4AF8-BEFA-997512E75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D9B647-8112-47C7-81A5-FCB8C5098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84C76D-9B7F-4D37-9181-354607F6A7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C711FD-51FB-4F30-B68C-F6ECFCAD6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8D931-5874-4589-89B6-DB06C19A8D95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8A944D-BF1C-4A3D-A104-A0BBE6119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C729C8-48F1-4669-BA65-AD5A9FE58E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C3EF-2F98-4E6C-B13C-4D91809F9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5629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B7568-1B44-4B37-9642-57CF3B6BF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AA5859-F1AA-4980-B89C-82A94B8AC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E5990A-2084-4531-A16F-192426116B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39C364-FFB1-4DBD-9DD7-9BD5E3DB8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8D931-5874-4589-89B6-DB06C19A8D95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851404-6796-4F8B-B7D9-F9EF1315E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2A6537-555F-4426-AD1D-8554CB576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0C3EF-2F98-4E6C-B13C-4D91809F90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998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EEEDD6-0B22-4E2D-852A-6B2AA9006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9F42C-F435-4B83-A3C7-515F6DD385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48E7F4-4360-40F4-8B2A-98A4356335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8D931-5874-4589-89B6-DB06C19A8D95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86D7C4-69EF-4BCD-827C-970B65C8EB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2C1F5-5067-4DE9-952C-232CEC8725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0C3EF-2F98-4E6C-B13C-4D91809F9096}" type="slidenum">
              <a:rPr lang="en-GB" smtClean="0"/>
              <a:t>‹#›</a:t>
            </a:fld>
            <a:endParaRPr lang="en-GB"/>
          </a:p>
        </p:txBody>
      </p:sp>
      <p:sp>
        <p:nvSpPr>
          <p:cNvPr id="7" name="MSIPCMContentMarking" descr="{&quot;HashCode&quot;:276732107,&quot;Placement&quot;:&quot;Header&quot;}">
            <a:extLst>
              <a:ext uri="{FF2B5EF4-FFF2-40B4-BE49-F238E27FC236}">
                <a16:creationId xmlns:a16="http://schemas.microsoft.com/office/drawing/2014/main" id="{3F0681E0-13FB-4F51-9AD1-98B5483521D8}"/>
              </a:ext>
            </a:extLst>
          </p:cNvPr>
          <p:cNvSpPr txBox="1"/>
          <p:nvPr userDrawn="1"/>
        </p:nvSpPr>
        <p:spPr>
          <a:xfrm>
            <a:off x="5446141" y="0"/>
            <a:ext cx="1299718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GB" sz="1000">
                <a:solidFill>
                  <a:srgbClr val="0078D7"/>
                </a:solidFill>
                <a:latin typeface="Calibri" panose="020F0502020204030204" pitchFamily="34" charset="0"/>
              </a:rPr>
              <a:t>OFFICIAL SENSITIVE </a:t>
            </a:r>
          </a:p>
        </p:txBody>
      </p:sp>
    </p:spTree>
    <p:extLst>
      <p:ext uri="{BB962C8B-B14F-4D97-AF65-F5344CB8AC3E}">
        <p14:creationId xmlns:p14="http://schemas.microsoft.com/office/powerpoint/2010/main" val="1764513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51864580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3">
            <a:extLst>
              <a:ext uri="{FF2B5EF4-FFF2-40B4-BE49-F238E27FC236}">
                <a16:creationId xmlns:a16="http://schemas.microsoft.com/office/drawing/2014/main" id="{7F7D7B8D-EF99-4CA1-AB1E-4C0C04740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2917370"/>
            <a:ext cx="12191999" cy="394062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7D5EEA-28D6-46B5-B1C4-9F977EF521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4399503"/>
            <a:ext cx="10901471" cy="1236440"/>
          </a:xfrm>
          <a:noFill/>
        </p:spPr>
        <p:txBody>
          <a:bodyPr>
            <a:normAutofit fontScale="90000"/>
          </a:bodyPr>
          <a:lstStyle/>
          <a:p>
            <a:r>
              <a:rPr lang="en-GB" sz="5100" dirty="0">
                <a:solidFill>
                  <a:schemeClr val="bg1"/>
                </a:solidFill>
              </a:rPr>
              <a:t>BWD &amp; Hyndburn Good Practice Example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9642A0-84BF-49D2-8529-5AE0683FF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0449" y="5795963"/>
            <a:ext cx="10901471" cy="731446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GB" sz="2800" b="1" dirty="0">
                <a:solidFill>
                  <a:srgbClr val="FFFF00"/>
                </a:solidFill>
              </a:rPr>
              <a:t>The Power of “Lancashire Talking”</a:t>
            </a:r>
            <a:br>
              <a:rPr lang="en-GB" sz="2800" b="1" dirty="0">
                <a:solidFill>
                  <a:srgbClr val="FFFF00"/>
                </a:solidFill>
              </a:rPr>
            </a:br>
            <a:r>
              <a:rPr lang="en-GB" b="1" dirty="0">
                <a:solidFill>
                  <a:srgbClr val="FFFF00"/>
                </a:solidFill>
              </a:rPr>
              <a:t>Steve Rides, Local Policing Inspector for Hyndburn District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5E1F7B19-66B0-4640-A451-905249D86613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34"/>
          <a:stretch/>
        </p:blipFill>
        <p:spPr bwMode="auto">
          <a:xfrm>
            <a:off x="20" y="1"/>
            <a:ext cx="12191979" cy="42394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1468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7F8C-07C2-4DD6-88C6-640006341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580" y="4549699"/>
            <a:ext cx="10765410" cy="172877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br>
              <a:rPr lang="en-US" sz="3800" dirty="0"/>
            </a:br>
            <a:br>
              <a:rPr lang="en-US" sz="3800" dirty="0"/>
            </a:br>
            <a:r>
              <a:rPr lang="en-US" sz="3800" dirty="0"/>
              <a:t>Approximately £5million of Cannabis recovered in the last 6 months by Hyndburn NPT…..</a:t>
            </a:r>
            <a:br>
              <a:rPr lang="en-US" sz="3800" dirty="0"/>
            </a:br>
            <a:r>
              <a:rPr lang="en-US" sz="3800" dirty="0"/>
              <a:t>Meeting the </a:t>
            </a:r>
            <a:r>
              <a:rPr lang="en-US" sz="3800" dirty="0">
                <a:solidFill>
                  <a:srgbClr val="00B050"/>
                </a:solidFill>
              </a:rPr>
              <a:t>“Community Priority”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B99721-7104-4393-B44B-ED6D649D6F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31" b="18003"/>
          <a:stretch/>
        </p:blipFill>
        <p:spPr>
          <a:xfrm>
            <a:off x="400742" y="1626339"/>
            <a:ext cx="3631036" cy="2672965"/>
          </a:xfrm>
          <a:prstGeom prst="rect">
            <a:avLst/>
          </a:prstGeom>
        </p:spPr>
      </p:pic>
      <p:cxnSp>
        <p:nvCxnSpPr>
          <p:cNvPr id="35" name="Straight Connector 23">
            <a:extLst>
              <a:ext uri="{FF2B5EF4-FFF2-40B4-BE49-F238E27FC236}">
                <a16:creationId xmlns:a16="http://schemas.microsoft.com/office/drawing/2014/main" id="{564940E8-4031-4205-8D84-CBBB398C9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12212" y="1183158"/>
            <a:ext cx="0" cy="21209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25">
            <a:extLst>
              <a:ext uri="{FF2B5EF4-FFF2-40B4-BE49-F238E27FC236}">
                <a16:creationId xmlns:a16="http://schemas.microsoft.com/office/drawing/2014/main" id="{3D83F26F-C55B-4A92-9AFF-4894D14E27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63558" y="1183158"/>
            <a:ext cx="0" cy="212090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20F2017-40E5-42FD-8874-05702FF3E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983" y="1626339"/>
            <a:ext cx="3647275" cy="2644274"/>
          </a:xfrm>
          <a:prstGeom prst="rect">
            <a:avLst/>
          </a:prstGeom>
        </p:spPr>
      </p:pic>
      <p:pic>
        <p:nvPicPr>
          <p:cNvPr id="2050" name="Picture 1" descr="image001">
            <a:extLst>
              <a:ext uri="{FF2B5EF4-FFF2-40B4-BE49-F238E27FC236}">
                <a16:creationId xmlns:a16="http://schemas.microsoft.com/office/drawing/2014/main" id="{1CBC00CC-E2E9-460C-B340-5D109DE0FE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486" y="1626339"/>
            <a:ext cx="3694463" cy="264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84CFCE-C096-44AD-87BC-416F34D42F11}"/>
              </a:ext>
            </a:extLst>
          </p:cNvPr>
          <p:cNvSpPr txBox="1"/>
          <p:nvPr/>
        </p:nvSpPr>
        <p:spPr>
          <a:xfrm>
            <a:off x="1360449" y="44385"/>
            <a:ext cx="984652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/>
              <a:t>Evidence that Hyndburn NPT are now focused and motivated on Community Issues</a:t>
            </a:r>
            <a:endParaRPr lang="en-GB" sz="3400" dirty="0"/>
          </a:p>
        </p:txBody>
      </p:sp>
    </p:spTree>
    <p:extLst>
      <p:ext uri="{BB962C8B-B14F-4D97-AF65-F5344CB8AC3E}">
        <p14:creationId xmlns:p14="http://schemas.microsoft.com/office/powerpoint/2010/main" val="1127932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3F24A09B-713F-43FC-AB6E-B88083968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B91AB35-C3B4-4B70-B3DD-13D63B7DA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3975" y="2423149"/>
            <a:ext cx="0" cy="201168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D554B534-22C8-410F-8566-CAAC60D56682}"/>
              </a:ext>
            </a:extLst>
          </p:cNvPr>
          <p:cNvSpPr/>
          <p:nvPr/>
        </p:nvSpPr>
        <p:spPr>
          <a:xfrm>
            <a:off x="5872976" y="406400"/>
            <a:ext cx="3327400" cy="1701800"/>
          </a:xfrm>
          <a:prstGeom prst="rect">
            <a:avLst/>
          </a:prstGeo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500" b="0" i="0" dirty="0">
                <a:solidFill>
                  <a:srgbClr val="333333"/>
                </a:solidFill>
                <a:effectLst/>
                <a:latin typeface="inherit"/>
              </a:rPr>
              <a:t>From Sue Rees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500" b="0" i="0" dirty="0">
                <a:solidFill>
                  <a:srgbClr val="333333"/>
                </a:solidFill>
                <a:effectLst/>
                <a:latin typeface="Helvetica Neue"/>
              </a:rPr>
              <a:t>11/01/2021 11:27:43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500" b="1" i="0" dirty="0">
                <a:solidFill>
                  <a:srgbClr val="333333"/>
                </a:solidFill>
                <a:effectLst/>
                <a:latin typeface="Helvetica Neue"/>
              </a:rPr>
              <a:t>E-mail Reply</a:t>
            </a:r>
            <a:endParaRPr lang="en-GB" sz="1500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500" b="0" i="0" dirty="0">
                <a:solidFill>
                  <a:srgbClr val="333333"/>
                </a:solidFill>
                <a:effectLst/>
                <a:latin typeface="Helvetica Neue"/>
              </a:rPr>
              <a:t>Fabulous news. Thanks for continuing to fight the war against drugs. 👏🏻👏🏻👏🏻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75F4C1-7769-4DB0-BB39-547F14A1EFE9}"/>
              </a:ext>
            </a:extLst>
          </p:cNvPr>
          <p:cNvSpPr/>
          <p:nvPr/>
        </p:nvSpPr>
        <p:spPr>
          <a:xfrm>
            <a:off x="9604804" y="558800"/>
            <a:ext cx="2070100" cy="1701800"/>
          </a:xfrm>
          <a:prstGeom prst="rect">
            <a:avLst/>
          </a:prstGeo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500" b="0" i="0" dirty="0">
                <a:solidFill>
                  <a:srgbClr val="333333"/>
                </a:solidFill>
                <a:effectLst/>
                <a:latin typeface="inherit"/>
              </a:rPr>
              <a:t>From Barry Fielding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500" b="0" i="0" dirty="0">
                <a:solidFill>
                  <a:srgbClr val="333333"/>
                </a:solidFill>
                <a:effectLst/>
                <a:latin typeface="Helvetica Neue"/>
              </a:rPr>
              <a:t>09/01/2021 14:02:44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500" b="1" i="0" dirty="0">
                <a:solidFill>
                  <a:srgbClr val="333333"/>
                </a:solidFill>
                <a:effectLst/>
                <a:latin typeface="Helvetica Neue"/>
              </a:rPr>
              <a:t>E-mail Reply</a:t>
            </a:r>
            <a:endParaRPr lang="en-GB" sz="1500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500" b="0" i="0" dirty="0">
                <a:solidFill>
                  <a:srgbClr val="333333"/>
                </a:solidFill>
                <a:effectLst/>
                <a:latin typeface="Helvetica Neue"/>
              </a:rPr>
              <a:t>Well done keep up the good work 👍</a:t>
            </a:r>
            <a:br>
              <a:rPr lang="en-GB" sz="1500" b="0" i="0" dirty="0">
                <a:solidFill>
                  <a:srgbClr val="333333"/>
                </a:solidFill>
                <a:effectLst/>
                <a:latin typeface="Helvetica Neue"/>
              </a:rPr>
            </a:br>
            <a:endParaRPr lang="en-GB" sz="1500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47CC62-1262-487C-8762-FCDBCE00973E}"/>
              </a:ext>
            </a:extLst>
          </p:cNvPr>
          <p:cNvSpPr/>
          <p:nvPr/>
        </p:nvSpPr>
        <p:spPr>
          <a:xfrm>
            <a:off x="6083300" y="2374900"/>
            <a:ext cx="5448300" cy="1930400"/>
          </a:xfrm>
          <a:prstGeom prst="rect">
            <a:avLst/>
          </a:prstGeo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300" b="0" i="0" dirty="0">
                <a:solidFill>
                  <a:srgbClr val="333333"/>
                </a:solidFill>
                <a:effectLst/>
                <a:latin typeface="inherit"/>
              </a:rPr>
              <a:t>From Sandra Parker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300" b="0" i="0" dirty="0">
                <a:solidFill>
                  <a:srgbClr val="333333"/>
                </a:solidFill>
                <a:effectLst/>
                <a:latin typeface="Helvetica Neue"/>
              </a:rPr>
              <a:t>07/01/2021 10:23:13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300" b="1" i="0" dirty="0">
                <a:solidFill>
                  <a:srgbClr val="333333"/>
                </a:solidFill>
                <a:effectLst/>
                <a:latin typeface="Helvetica Neue"/>
              </a:rPr>
              <a:t>E-mail Reply</a:t>
            </a:r>
            <a:endParaRPr lang="en-GB" sz="1300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300" b="0" i="0" dirty="0">
                <a:solidFill>
                  <a:srgbClr val="333333"/>
                </a:solidFill>
                <a:effectLst/>
                <a:latin typeface="Helvetica Neue"/>
              </a:rPr>
              <a:t>Well done again... Goodness, there's a lot of money about if people are actually still buying this absolute stinking rubbish at this time, when people are out of work and can't afford food for the table!</a:t>
            </a:r>
            <a:br>
              <a:rPr lang="en-GB" sz="1300" b="0" i="0" dirty="0">
                <a:solidFill>
                  <a:srgbClr val="333333"/>
                </a:solidFill>
                <a:effectLst/>
                <a:latin typeface="Helvetica Neue"/>
              </a:rPr>
            </a:br>
            <a:endParaRPr lang="en-GB" sz="1300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D44D8A-3BA0-4B02-9FD0-00A88EBE2517}"/>
              </a:ext>
            </a:extLst>
          </p:cNvPr>
          <p:cNvSpPr/>
          <p:nvPr/>
        </p:nvSpPr>
        <p:spPr>
          <a:xfrm>
            <a:off x="5872976" y="4899102"/>
            <a:ext cx="2527300" cy="1778000"/>
          </a:xfrm>
          <a:prstGeom prst="rect">
            <a:avLst/>
          </a:prstGeo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500" b="0" i="0" dirty="0">
                <a:solidFill>
                  <a:srgbClr val="333333"/>
                </a:solidFill>
                <a:effectLst/>
                <a:latin typeface="inherit"/>
              </a:rPr>
              <a:t>From Dawn Stubbins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500" b="0" i="0" dirty="0">
                <a:solidFill>
                  <a:srgbClr val="333333"/>
                </a:solidFill>
                <a:effectLst/>
                <a:latin typeface="Helvetica Neue"/>
              </a:rPr>
              <a:t>06/01/2021 22:05:52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500" b="1" i="0" dirty="0">
                <a:solidFill>
                  <a:srgbClr val="333333"/>
                </a:solidFill>
                <a:effectLst/>
                <a:latin typeface="Helvetica Neue"/>
              </a:rPr>
              <a:t>E-mail Reply</a:t>
            </a:r>
            <a:endParaRPr lang="en-GB" sz="1500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500" b="0" i="0" dirty="0">
                <a:solidFill>
                  <a:srgbClr val="333333"/>
                </a:solidFill>
                <a:effectLst/>
                <a:latin typeface="Helvetica Neue"/>
              </a:rPr>
              <a:t>Evening another great result. Thankyou keep up the good work</a:t>
            </a:r>
            <a:br>
              <a:rPr lang="en-GB" sz="1500" b="0" i="0" dirty="0">
                <a:solidFill>
                  <a:srgbClr val="333333"/>
                </a:solidFill>
                <a:effectLst/>
                <a:latin typeface="Helvetica Neue"/>
              </a:rPr>
            </a:br>
            <a:endParaRPr lang="en-GB" sz="1500" b="0" i="0" dirty="0">
              <a:solidFill>
                <a:srgbClr val="333333"/>
              </a:solidFill>
              <a:effectLst/>
              <a:latin typeface="Helvetica Neue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A096B6-1425-427A-99FC-6D156A610749}"/>
              </a:ext>
            </a:extLst>
          </p:cNvPr>
          <p:cNvSpPr/>
          <p:nvPr/>
        </p:nvSpPr>
        <p:spPr>
          <a:xfrm>
            <a:off x="9118600" y="4673600"/>
            <a:ext cx="2870200" cy="1778000"/>
          </a:xfrm>
          <a:prstGeom prst="rect">
            <a:avLst/>
          </a:prstGeo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500" b="0" i="0" dirty="0">
                <a:solidFill>
                  <a:srgbClr val="333333"/>
                </a:solidFill>
                <a:effectLst/>
                <a:latin typeface="inherit"/>
              </a:rPr>
              <a:t>From Adrian White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500" b="0" i="0" dirty="0">
                <a:solidFill>
                  <a:srgbClr val="333333"/>
                </a:solidFill>
                <a:effectLst/>
                <a:latin typeface="Helvetica Neue"/>
              </a:rPr>
              <a:t>09/01/2021 14:32:54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500" b="1" i="0" dirty="0">
                <a:solidFill>
                  <a:srgbClr val="333333"/>
                </a:solidFill>
                <a:effectLst/>
                <a:latin typeface="Helvetica Neue"/>
              </a:rPr>
              <a:t>E-mail Reply</a:t>
            </a:r>
            <a:endParaRPr lang="en-GB" sz="1500" b="0" i="0" dirty="0">
              <a:solidFill>
                <a:srgbClr val="333333"/>
              </a:solidFill>
              <a:effectLst/>
              <a:latin typeface="Helvetica Neue"/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GB" sz="1500" b="0" i="0" dirty="0">
                <a:solidFill>
                  <a:srgbClr val="333333"/>
                </a:solidFill>
                <a:effectLst/>
                <a:latin typeface="Helvetica Neue"/>
              </a:rPr>
              <a:t>Well done and thank you for all you do to tackle problems in the community.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FD7C79-8175-47D2-BC47-D3634FC8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44" y="640080"/>
            <a:ext cx="4173905" cy="557781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Lancashire Talking – It really does work</a:t>
            </a:r>
            <a:br>
              <a:rPr lang="en-US" sz="4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Feedback from the Community…..</a:t>
            </a:r>
          </a:p>
        </p:txBody>
      </p:sp>
    </p:spTree>
    <p:extLst>
      <p:ext uri="{BB962C8B-B14F-4D97-AF65-F5344CB8AC3E}">
        <p14:creationId xmlns:p14="http://schemas.microsoft.com/office/powerpoint/2010/main" val="3754424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4845A0EE-C4C8-4AE1-B3C6-1261368AC0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584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person&#10;&#10;Description automatically generated">
            <a:extLst>
              <a:ext uri="{FF2B5EF4-FFF2-40B4-BE49-F238E27FC236}">
                <a16:creationId xmlns:a16="http://schemas.microsoft.com/office/drawing/2014/main" id="{589B2CC3-3ADC-48D9-A97F-C39BCC0FA1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" t="12954" r="1624" b="-150"/>
          <a:stretch/>
        </p:blipFill>
        <p:spPr>
          <a:xfrm>
            <a:off x="5544749" y="821803"/>
            <a:ext cx="2615403" cy="4861368"/>
          </a:xfrm>
          <a:prstGeom prst="rect">
            <a:avLst/>
          </a:prstGeom>
        </p:spPr>
      </p:pic>
      <p:pic>
        <p:nvPicPr>
          <p:cNvPr id="6" name="Picture 5" descr="Text, letter&#10;&#10;Description automatically generated">
            <a:extLst>
              <a:ext uri="{FF2B5EF4-FFF2-40B4-BE49-F238E27FC236}">
                <a16:creationId xmlns:a16="http://schemas.microsoft.com/office/drawing/2014/main" id="{50AF9E81-9F44-451B-A926-DA29FAE6E9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09" b="33904"/>
          <a:stretch/>
        </p:blipFill>
        <p:spPr>
          <a:xfrm>
            <a:off x="8553691" y="507681"/>
            <a:ext cx="3507130" cy="507254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50B3A1-2E75-484B-A9B9-D47B95C58E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180" y="640080"/>
            <a:ext cx="5176800" cy="557881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br>
              <a:rPr lang="en-US" sz="3700" b="1" dirty="0">
                <a:solidFill>
                  <a:srgbClr val="FFFFFF"/>
                </a:solidFill>
              </a:rPr>
            </a:br>
            <a:r>
              <a:rPr lang="en-US" sz="3100" b="1" dirty="0">
                <a:solidFill>
                  <a:srgbClr val="FFFFFF"/>
                </a:solidFill>
              </a:rPr>
              <a:t>LT Success </a:t>
            </a:r>
            <a:br>
              <a:rPr lang="en-US" sz="3100" b="1" dirty="0">
                <a:solidFill>
                  <a:srgbClr val="FFFFFF"/>
                </a:solidFill>
              </a:rPr>
            </a:br>
            <a:br>
              <a:rPr lang="en-US" sz="3100" b="1" dirty="0">
                <a:solidFill>
                  <a:srgbClr val="FFFFFF"/>
                </a:solidFill>
              </a:rPr>
            </a:br>
            <a:r>
              <a:rPr lang="en-US" sz="3100" b="1" dirty="0">
                <a:solidFill>
                  <a:srgbClr val="FFFFFF"/>
                </a:solidFill>
              </a:rPr>
              <a:t>Leadership is Key – Internal AND External</a:t>
            </a:r>
            <a:br>
              <a:rPr lang="en-US" sz="3100" dirty="0">
                <a:solidFill>
                  <a:srgbClr val="FFFFFF"/>
                </a:solidFill>
              </a:rPr>
            </a:b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MP Full Support</a:t>
            </a: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Local Councilors</a:t>
            </a: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Standing Agenda item on CSP – Involve Partners in solutions </a:t>
            </a: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(Poo Dunnit)</a:t>
            </a:r>
            <a:br>
              <a:rPr lang="en-US" sz="3700" dirty="0">
                <a:solidFill>
                  <a:srgbClr val="FFFFFF"/>
                </a:solidFill>
              </a:rPr>
            </a:br>
            <a:endParaRPr lang="en-US" sz="3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227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1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A54156-848B-4F37-8F15-B373EA1D5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483" y="1690688"/>
            <a:ext cx="2903497" cy="303927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C409A11-EE0A-4B0D-92A7-097C827D249B}"/>
              </a:ext>
            </a:extLst>
          </p:cNvPr>
          <p:cNvSpPr txBox="1"/>
          <p:nvPr/>
        </p:nvSpPr>
        <p:spPr>
          <a:xfrm>
            <a:off x="580483" y="5613767"/>
            <a:ext cx="2820639" cy="105942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dirty="0">
                <a:solidFill>
                  <a:srgbClr val="FFFFFF"/>
                </a:solidFill>
              </a:rPr>
              <a:t>Nail = Community information – Alone has a use but is not effective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4B54A9-0948-4770-967B-EBC53F79B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3258" y="1955410"/>
            <a:ext cx="2794827" cy="28189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EB1C88-4A26-4004-836D-A8C0135205F5}"/>
              </a:ext>
            </a:extLst>
          </p:cNvPr>
          <p:cNvSpPr txBox="1"/>
          <p:nvPr/>
        </p:nvSpPr>
        <p:spPr>
          <a:xfrm>
            <a:off x="7379319" y="5598520"/>
            <a:ext cx="3459667" cy="105942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dirty="0">
                <a:solidFill>
                  <a:srgbClr val="FFFFFF"/>
                </a:solidFill>
              </a:rPr>
              <a:t>Hammer &amp; Nail</a:t>
            </a:r>
          </a:p>
          <a:p>
            <a:pPr algn="ctr">
              <a:spcAft>
                <a:spcPts val="600"/>
              </a:spcAft>
            </a:pPr>
            <a:r>
              <a:rPr lang="en-GB" dirty="0">
                <a:solidFill>
                  <a:srgbClr val="FFFFFF"/>
                </a:solidFill>
              </a:rPr>
              <a:t> Put them together and it now becomes effective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8B1B74-DE12-49C5-BD55-77818BF8A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6" y="270810"/>
            <a:ext cx="10515600" cy="1505883"/>
          </a:xfrm>
        </p:spPr>
        <p:txBody>
          <a:bodyPr anchor="ctr">
            <a:normAutofit/>
          </a:bodyPr>
          <a:lstStyle/>
          <a:p>
            <a:pPr algn="ctr"/>
            <a:r>
              <a:rPr lang="en-GB" sz="4000" dirty="0"/>
              <a:t>The Importance of Effective Use </a:t>
            </a:r>
            <a:br>
              <a:rPr lang="en-GB" sz="4000" dirty="0"/>
            </a:br>
            <a:r>
              <a:rPr lang="en-GB" sz="4000" dirty="0"/>
              <a:t>of Information </a:t>
            </a:r>
            <a:br>
              <a:rPr lang="en-GB" sz="4000" dirty="0"/>
            </a:br>
            <a:r>
              <a:rPr lang="en-GB" sz="2000" dirty="0"/>
              <a:t>(Its not just about what you've got it’s what you do with it that matters)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602E77-2CF7-4675-9F05-E5B32FBCE544}"/>
              </a:ext>
            </a:extLst>
          </p:cNvPr>
          <p:cNvSpPr txBox="1"/>
          <p:nvPr/>
        </p:nvSpPr>
        <p:spPr>
          <a:xfrm>
            <a:off x="3981605" y="5598520"/>
            <a:ext cx="2744613" cy="1059428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dirty="0">
                <a:solidFill>
                  <a:srgbClr val="FFFFFF"/>
                </a:solidFill>
              </a:rPr>
              <a:t>Hammer = Targeted Activity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2F4A5B4-B508-4F01-8AD0-3F82E5EA3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9560" y="2011493"/>
            <a:ext cx="3146643" cy="276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1048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5F3A8B-A529-4BF3-A53D-3C7DE191D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>
            <a:normAutofit/>
          </a:bodyPr>
          <a:lstStyle/>
          <a:p>
            <a:r>
              <a:rPr lang="en-GB" sz="3700" dirty="0">
                <a:solidFill>
                  <a:srgbClr val="FFFFFF"/>
                </a:solidFill>
              </a:rPr>
              <a:t>Simple BUT Effective………….</a:t>
            </a: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79CB89-C155-42AC-B747-0DEC87786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24334" y="2396345"/>
            <a:ext cx="5948831" cy="4334629"/>
          </a:xfrm>
        </p:spPr>
        <p:txBody>
          <a:bodyPr anchor="ctr">
            <a:normAutofit/>
          </a:bodyPr>
          <a:lstStyle/>
          <a:p>
            <a:r>
              <a:rPr lang="en-GB" sz="2400" dirty="0">
                <a:solidFill>
                  <a:srgbClr val="FEFFFF"/>
                </a:solidFill>
              </a:rPr>
              <a:t>Identify Top Community Issues</a:t>
            </a:r>
          </a:p>
          <a:p>
            <a:r>
              <a:rPr lang="en-GB" sz="2400" dirty="0">
                <a:solidFill>
                  <a:srgbClr val="FEFFFF"/>
                </a:solidFill>
              </a:rPr>
              <a:t>Send a targeted message to the interest group</a:t>
            </a:r>
          </a:p>
          <a:p>
            <a:r>
              <a:rPr lang="en-GB" sz="2400" dirty="0">
                <a:solidFill>
                  <a:srgbClr val="FEFFFF"/>
                </a:solidFill>
              </a:rPr>
              <a:t>Monitor and respond to the replies</a:t>
            </a:r>
          </a:p>
          <a:p>
            <a:r>
              <a:rPr lang="en-GB" sz="2400" dirty="0">
                <a:solidFill>
                  <a:srgbClr val="FEFFFF"/>
                </a:solidFill>
              </a:rPr>
              <a:t>Take Action</a:t>
            </a:r>
          </a:p>
          <a:p>
            <a:r>
              <a:rPr lang="en-GB" sz="2400" dirty="0">
                <a:solidFill>
                  <a:srgbClr val="FEFFFF"/>
                </a:solidFill>
              </a:rPr>
              <a:t>Feedback the results</a:t>
            </a:r>
          </a:p>
          <a:p>
            <a:pPr marL="0" indent="0">
              <a:buNone/>
            </a:pPr>
            <a:endParaRPr lang="en-GB" sz="2400" dirty="0">
              <a:solidFill>
                <a:srgbClr val="FEFFFF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FEFFFF"/>
              </a:solidFill>
            </a:endParaRPr>
          </a:p>
          <a:p>
            <a:pPr marL="0" indent="0">
              <a:buNone/>
            </a:pPr>
            <a:endParaRPr lang="en-GB" sz="2400" dirty="0">
              <a:solidFill>
                <a:srgbClr val="FEFFFF"/>
              </a:solidFill>
            </a:endParaRPr>
          </a:p>
          <a:p>
            <a:endParaRPr lang="en-GB" sz="24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918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F24A09B-713F-43FC-AB6E-B880839685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rgbClr val="435A5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B91AB35-C3B4-4B70-B3DD-13D63B7DA2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3975" y="2423149"/>
            <a:ext cx="0" cy="201168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41A99E0-DDB4-4631-AAF1-51C0AA142D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24" t="32635" r="64813" b="2273"/>
          <a:stretch/>
        </p:blipFill>
        <p:spPr>
          <a:xfrm>
            <a:off x="7604567" y="544492"/>
            <a:ext cx="3422570" cy="28845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11E5FA-14A4-4610-BE89-46E01C1EDA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" t="43461"/>
          <a:stretch/>
        </p:blipFill>
        <p:spPr>
          <a:xfrm>
            <a:off x="5555930" y="3757109"/>
            <a:ext cx="6439300" cy="265526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B6A75B-ABDE-4872-94A9-2895162E1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9289" y="229926"/>
            <a:ext cx="4728050" cy="43427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Community Priority   Springhill</a:t>
            </a:r>
            <a:br>
              <a:rPr lang="en-US" sz="4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5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Drug Dealing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2986D2E-6FE7-4B9C-911C-38CEAF82FE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852" y="4802650"/>
            <a:ext cx="282892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09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" name="Rectangle 95">
            <a:extLst>
              <a:ext uri="{FF2B5EF4-FFF2-40B4-BE49-F238E27FC236}">
                <a16:creationId xmlns:a16="http://schemas.microsoft.com/office/drawing/2014/main" id="{3B47FC9C-2ED3-4100-A4EF-E8CDFEE106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5DF155-B340-4977-B7BD-35E7F08AD0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4" b="-6"/>
          <a:stretch/>
        </p:blipFill>
        <p:spPr>
          <a:xfrm>
            <a:off x="800100" y="546100"/>
            <a:ext cx="5283200" cy="4622800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8E4C34E-1EE8-4DD2-96EF-E673283AAB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14262"/>
          <a:stretch/>
        </p:blipFill>
        <p:spPr>
          <a:xfrm>
            <a:off x="6159500" y="546100"/>
            <a:ext cx="5181600" cy="4622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B6A75B-ABDE-4872-94A9-2895162E1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58141"/>
            <a:ext cx="10515600" cy="9426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Targeted Action – Tackle Community Issues – Involving the local community to help solve the problem </a:t>
            </a:r>
          </a:p>
        </p:txBody>
      </p:sp>
    </p:spTree>
    <p:extLst>
      <p:ext uri="{BB962C8B-B14F-4D97-AF65-F5344CB8AC3E}">
        <p14:creationId xmlns:p14="http://schemas.microsoft.com/office/powerpoint/2010/main" val="650050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B6A75B-ABDE-4872-94A9-2895162E1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Targeted Message Sent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055DC-BF29-4698-A919-F75D7BE4B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en-GB" sz="1600" b="1" dirty="0"/>
              <a:t>Drug dealing and drug taking</a:t>
            </a:r>
            <a:endParaRPr lang="en-GB" sz="1600" dirty="0"/>
          </a:p>
          <a:p>
            <a:r>
              <a:rPr lang="en-GB" sz="1600" dirty="0"/>
              <a:t>Local news</a:t>
            </a:r>
          </a:p>
          <a:p>
            <a:r>
              <a:rPr lang="en-GB" sz="1600" dirty="0"/>
              <a:t>Lowest priority message</a:t>
            </a:r>
          </a:p>
          <a:p>
            <a:r>
              <a:rPr lang="en-GB" sz="1600" dirty="0"/>
              <a:t>10/12/2020 18:44:00</a:t>
            </a:r>
          </a:p>
          <a:p>
            <a:r>
              <a:rPr lang="en-GB" sz="1600" b="1" dirty="0"/>
              <a:t>Email</a:t>
            </a:r>
            <a:endParaRPr lang="en-GB" sz="1600" dirty="0"/>
          </a:p>
          <a:p>
            <a:r>
              <a:rPr lang="en-GB" sz="1600" dirty="0"/>
              <a:t>Dear {FIRST_NAME}</a:t>
            </a:r>
            <a:br>
              <a:rPr lang="en-GB" sz="1600" dirty="0"/>
            </a:br>
            <a:r>
              <a:rPr lang="en-GB" sz="1600" dirty="0"/>
              <a:t>Areas around Accrington that have been identified with your support are constantly monitored. Information on cars and people have also been logged in our systems.</a:t>
            </a:r>
            <a:br>
              <a:rPr lang="en-GB" sz="1600" dirty="0"/>
            </a:br>
            <a:r>
              <a:rPr lang="en-GB" sz="1600" dirty="0"/>
              <a:t>It is with your continued support that we are able to tackle these problems in our communities.</a:t>
            </a:r>
            <a:br>
              <a:rPr lang="en-GB" sz="1600" dirty="0"/>
            </a:br>
            <a:r>
              <a:rPr lang="en-GB" sz="1600" dirty="0">
                <a:highlight>
                  <a:srgbClr val="FFFF00"/>
                </a:highlight>
              </a:rPr>
              <a:t>We are out and about tonight covering the hot spots that have been reported and hopefully we will be able to tackle or at least disrupt these offenders..</a:t>
            </a:r>
            <a:br>
              <a:rPr lang="en-GB" sz="1600" dirty="0">
                <a:highlight>
                  <a:srgbClr val="FFFF00"/>
                </a:highlight>
              </a:rPr>
            </a:br>
            <a:r>
              <a:rPr lang="en-GB" sz="1600" dirty="0">
                <a:highlight>
                  <a:srgbClr val="FFFF00"/>
                </a:highlight>
              </a:rPr>
              <a:t>If anyone has any drug related issues that they need to report please call it through on 101. You can also simply reply to this message with full discretion.</a:t>
            </a:r>
            <a:br>
              <a:rPr lang="en-GB" sz="1600" dirty="0">
                <a:highlight>
                  <a:srgbClr val="FFFF00"/>
                </a:highlight>
              </a:rPr>
            </a:br>
            <a:br>
              <a:rPr lang="en-GB" sz="1600" dirty="0"/>
            </a:br>
            <a:r>
              <a:rPr lang="en-GB" sz="1600" dirty="0"/>
              <a:t>Thanks for your continued support</a:t>
            </a:r>
            <a:br>
              <a:rPr lang="en-GB" sz="1600" dirty="0"/>
            </a:br>
            <a:r>
              <a:rPr lang="en-GB" sz="1600" dirty="0"/>
              <a:t>Mat</a:t>
            </a:r>
          </a:p>
          <a:p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20326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B6A75B-ABDE-4872-94A9-2895162E1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GB" sz="4000">
                <a:solidFill>
                  <a:srgbClr val="FFFFFF"/>
                </a:solidFill>
              </a:rPr>
              <a:t>Community Response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055DC-BF29-4698-A919-F75D7BE4B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endParaRPr lang="en-GB" sz="1400" dirty="0"/>
          </a:p>
          <a:p>
            <a:r>
              <a:rPr lang="en-GB" sz="1400" dirty="0"/>
              <a:t>From </a:t>
            </a:r>
            <a:r>
              <a:rPr lang="en-GB" sz="1400" dirty="0" err="1"/>
              <a:t>FOzia</a:t>
            </a:r>
            <a:r>
              <a:rPr lang="en-GB" sz="1400" dirty="0"/>
              <a:t> Ali</a:t>
            </a:r>
            <a:endParaRPr lang="en-GB" sz="1400" b="1" dirty="0"/>
          </a:p>
          <a:p>
            <a:r>
              <a:rPr lang="en-GB" sz="1400" dirty="0"/>
              <a:t>10/12/2020 19:17:38</a:t>
            </a:r>
          </a:p>
          <a:p>
            <a:r>
              <a:rPr lang="en-GB" sz="1400" b="1" dirty="0"/>
              <a:t>E-mail Reply</a:t>
            </a:r>
            <a:endParaRPr lang="en-GB" sz="1400" dirty="0"/>
          </a:p>
          <a:p>
            <a:r>
              <a:rPr lang="en-GB" sz="1400" dirty="0">
                <a:highlight>
                  <a:srgbClr val="FFFF00"/>
                </a:highlight>
              </a:rPr>
              <a:t>Hi my neighbour at no 89 </a:t>
            </a:r>
            <a:r>
              <a:rPr lang="en-GB" sz="1400" dirty="0" err="1">
                <a:highlight>
                  <a:srgbClr val="FFFF00"/>
                </a:highlight>
              </a:rPr>
              <a:t>ormerod</a:t>
            </a:r>
            <a:r>
              <a:rPr lang="en-GB" sz="1400" dirty="0">
                <a:highlight>
                  <a:srgbClr val="FFFF00"/>
                </a:highlight>
              </a:rPr>
              <a:t> street have </a:t>
            </a:r>
            <a:r>
              <a:rPr lang="en-GB" sz="1400" dirty="0" err="1">
                <a:highlight>
                  <a:srgbClr val="FFFF00"/>
                </a:highlight>
              </a:rPr>
              <a:t>canabis</a:t>
            </a:r>
            <a:r>
              <a:rPr lang="en-GB" sz="1400" dirty="0">
                <a:highlight>
                  <a:srgbClr val="FFFF00"/>
                </a:highlight>
              </a:rPr>
              <a:t> plants </a:t>
            </a:r>
            <a:r>
              <a:rPr lang="en-GB" sz="1400" dirty="0" err="1">
                <a:highlight>
                  <a:srgbClr val="FFFF00"/>
                </a:highlight>
              </a:rPr>
              <a:t>i</a:t>
            </a:r>
            <a:r>
              <a:rPr lang="en-GB" sz="1400" dirty="0">
                <a:highlight>
                  <a:srgbClr val="FFFF00"/>
                </a:highlight>
              </a:rPr>
              <a:t> can hear the heating which is very loud and it smells </a:t>
            </a:r>
            <a:r>
              <a:rPr lang="en-GB" sz="1400" dirty="0" err="1">
                <a:highlight>
                  <a:srgbClr val="FFFF00"/>
                </a:highlight>
              </a:rPr>
              <a:t>aswell</a:t>
            </a:r>
            <a:r>
              <a:rPr lang="en-GB" sz="1400" dirty="0">
                <a:highlight>
                  <a:srgbClr val="FFFF00"/>
                </a:highlight>
              </a:rPr>
              <a:t>.</a:t>
            </a:r>
            <a:br>
              <a:rPr lang="en-GB" sz="1400" dirty="0">
                <a:highlight>
                  <a:srgbClr val="FFFF00"/>
                </a:highlight>
              </a:rPr>
            </a:br>
            <a:r>
              <a:rPr lang="en-GB" sz="1400" dirty="0">
                <a:highlight>
                  <a:srgbClr val="FFFF00"/>
                </a:highlight>
              </a:rPr>
              <a:t>This is happening since last year I have complained to the police and crime stoppers online </a:t>
            </a:r>
            <a:r>
              <a:rPr lang="en-GB" sz="1400" dirty="0" err="1">
                <a:highlight>
                  <a:srgbClr val="FFFF00"/>
                </a:highlight>
              </a:rPr>
              <a:t>aswell</a:t>
            </a:r>
            <a:r>
              <a:rPr lang="en-GB" sz="1400" dirty="0">
                <a:highlight>
                  <a:srgbClr val="FFFF00"/>
                </a:highlight>
              </a:rPr>
              <a:t>.</a:t>
            </a:r>
            <a:br>
              <a:rPr lang="en-GB" sz="1400" dirty="0">
                <a:highlight>
                  <a:srgbClr val="FFFF00"/>
                </a:highlight>
              </a:rPr>
            </a:br>
            <a:r>
              <a:rPr lang="en-GB" sz="1400" dirty="0">
                <a:highlight>
                  <a:srgbClr val="FFFF00"/>
                </a:highlight>
              </a:rPr>
              <a:t>Nothing has been done.</a:t>
            </a:r>
            <a:br>
              <a:rPr lang="en-GB" sz="1400" dirty="0">
                <a:highlight>
                  <a:srgbClr val="FFFF00"/>
                </a:highlight>
              </a:rPr>
            </a:br>
            <a:endParaRPr lang="en-GB" sz="1400" dirty="0">
              <a:highlight>
                <a:srgbClr val="FFFF00"/>
              </a:highlight>
            </a:endParaRPr>
          </a:p>
          <a:p>
            <a:r>
              <a:rPr lang="en-GB" sz="1400" dirty="0"/>
              <a:t>Reply from Mathew Gill</a:t>
            </a:r>
          </a:p>
          <a:p>
            <a:r>
              <a:rPr lang="en-GB" sz="1400" dirty="0"/>
              <a:t>10/12/2020 19:49:05</a:t>
            </a:r>
          </a:p>
          <a:p>
            <a:r>
              <a:rPr lang="en-GB" sz="1400" b="1" dirty="0"/>
              <a:t>E-mail Reply</a:t>
            </a:r>
            <a:endParaRPr lang="en-GB" sz="1400" dirty="0"/>
          </a:p>
          <a:p>
            <a:r>
              <a:rPr lang="en-GB" sz="1400" dirty="0"/>
              <a:t>Hi</a:t>
            </a:r>
            <a:br>
              <a:rPr lang="en-GB" sz="1400" dirty="0"/>
            </a:br>
            <a:r>
              <a:rPr lang="en-GB" sz="1400" dirty="0"/>
              <a:t>As a neighbourhood police team member we support local communities and we have the ability to investigate it across our teams.</a:t>
            </a:r>
            <a:br>
              <a:rPr lang="en-GB" sz="1400" dirty="0"/>
            </a:br>
            <a:r>
              <a:rPr lang="en-GB" sz="1400" dirty="0">
                <a:highlight>
                  <a:srgbClr val="FFFF00"/>
                </a:highlight>
              </a:rPr>
              <a:t>I will check it out and pass it onto the rest of the team and hopefully we can shut it down..</a:t>
            </a:r>
            <a:br>
              <a:rPr lang="en-GB" sz="1400" dirty="0"/>
            </a:br>
            <a:r>
              <a:rPr lang="en-GB" sz="1400" dirty="0"/>
              <a:t>Thanks for letting me know.</a:t>
            </a:r>
            <a:br>
              <a:rPr lang="en-GB" sz="1400" dirty="0"/>
            </a:br>
            <a:r>
              <a:rPr lang="en-GB" sz="1400" dirty="0"/>
              <a:t>Mat</a:t>
            </a:r>
          </a:p>
          <a:p>
            <a:r>
              <a:rPr lang="en-GB" sz="1400" dirty="0"/>
              <a:t>Note added by Mathew Gill</a:t>
            </a:r>
          </a:p>
          <a:p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538633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6A75B-ABDE-4872-94A9-2895162E1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5237" y="3024902"/>
            <a:ext cx="5242259" cy="1922251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Several Days later….. Hyndburn NPT Spring in to Action…Led by the NPT PS (Leadership is Key)</a:t>
            </a: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0B21A5C-062F-46C2-8389-53D40F46AA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483466"/>
            <a:ext cx="5549037" cy="6374535"/>
          </a:xfrm>
          <a:custGeom>
            <a:avLst/>
            <a:gdLst>
              <a:gd name="connsiteX0" fmla="*/ 2203019 w 5549037"/>
              <a:gd name="connsiteY0" fmla="*/ 0 h 6374535"/>
              <a:gd name="connsiteX1" fmla="*/ 5549037 w 5549037"/>
              <a:gd name="connsiteY1" fmla="*/ 3346018 h 6374535"/>
              <a:gd name="connsiteX2" fmla="*/ 3797930 w 5549037"/>
              <a:gd name="connsiteY2" fmla="*/ 6288190 h 6374535"/>
              <a:gd name="connsiteX3" fmla="*/ 3618689 w 5549037"/>
              <a:gd name="connsiteY3" fmla="*/ 6374535 h 6374535"/>
              <a:gd name="connsiteX4" fmla="*/ 779546 w 5549037"/>
              <a:gd name="connsiteY4" fmla="*/ 6374535 h 6374535"/>
              <a:gd name="connsiteX5" fmla="*/ 537516 w 5549037"/>
              <a:gd name="connsiteY5" fmla="*/ 6248727 h 6374535"/>
              <a:gd name="connsiteX6" fmla="*/ 74641 w 5549037"/>
              <a:gd name="connsiteY6" fmla="*/ 5927968 h 6374535"/>
              <a:gd name="connsiteX7" fmla="*/ 0 w 5549037"/>
              <a:gd name="connsiteY7" fmla="*/ 5860130 h 6374535"/>
              <a:gd name="connsiteX8" fmla="*/ 0 w 5549037"/>
              <a:gd name="connsiteY8" fmla="*/ 831906 h 6374535"/>
              <a:gd name="connsiteX9" fmla="*/ 74641 w 5549037"/>
              <a:gd name="connsiteY9" fmla="*/ 764068 h 6374535"/>
              <a:gd name="connsiteX10" fmla="*/ 2203019 w 5549037"/>
              <a:gd name="connsiteY10" fmla="*/ 0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49037" h="6374535">
                <a:moveTo>
                  <a:pt x="2203019" y="0"/>
                </a:moveTo>
                <a:cubicBezTo>
                  <a:pt x="4050974" y="0"/>
                  <a:pt x="5549037" y="1498063"/>
                  <a:pt x="5549037" y="3346018"/>
                </a:cubicBezTo>
                <a:cubicBezTo>
                  <a:pt x="5549037" y="4616487"/>
                  <a:pt x="4840968" y="5721578"/>
                  <a:pt x="3797930" y="6288190"/>
                </a:cubicBezTo>
                <a:lnTo>
                  <a:pt x="3618689" y="6374535"/>
                </a:lnTo>
                <a:lnTo>
                  <a:pt x="779546" y="6374535"/>
                </a:lnTo>
                <a:lnTo>
                  <a:pt x="537516" y="6248727"/>
                </a:lnTo>
                <a:cubicBezTo>
                  <a:pt x="374031" y="6154721"/>
                  <a:pt x="219238" y="6047301"/>
                  <a:pt x="74641" y="5927968"/>
                </a:cubicBezTo>
                <a:lnTo>
                  <a:pt x="0" y="5860130"/>
                </a:lnTo>
                <a:lnTo>
                  <a:pt x="0" y="831906"/>
                </a:lnTo>
                <a:lnTo>
                  <a:pt x="74641" y="764068"/>
                </a:lnTo>
                <a:cubicBezTo>
                  <a:pt x="653030" y="286739"/>
                  <a:pt x="1394539" y="0"/>
                  <a:pt x="2203019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4AB20E-5DEA-4D31-A6BD-4F801B5A21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565" r="-2" b="-2"/>
          <a:stretch/>
        </p:blipFill>
        <p:spPr>
          <a:xfrm>
            <a:off x="1" y="647373"/>
            <a:ext cx="5385130" cy="6210629"/>
          </a:xfrm>
          <a:custGeom>
            <a:avLst/>
            <a:gdLst/>
            <a:ahLst/>
            <a:cxnLst/>
            <a:rect l="l" t="t" r="r" b="b"/>
            <a:pathLst>
              <a:path w="5385130" h="6210629">
                <a:moveTo>
                  <a:pt x="2203018" y="0"/>
                </a:moveTo>
                <a:cubicBezTo>
                  <a:pt x="3960450" y="0"/>
                  <a:pt x="5385130" y="1424680"/>
                  <a:pt x="5385130" y="3182112"/>
                </a:cubicBezTo>
                <a:cubicBezTo>
                  <a:pt x="5385130" y="4500186"/>
                  <a:pt x="4583748" y="5631087"/>
                  <a:pt x="3441640" y="6114158"/>
                </a:cubicBezTo>
                <a:lnTo>
                  <a:pt x="3178061" y="6210629"/>
                </a:lnTo>
                <a:lnTo>
                  <a:pt x="1233206" y="6210629"/>
                </a:lnTo>
                <a:lnTo>
                  <a:pt x="1108901" y="6171135"/>
                </a:lnTo>
                <a:cubicBezTo>
                  <a:pt x="767738" y="6046219"/>
                  <a:pt x="453928" y="5864559"/>
                  <a:pt x="178899" y="5637585"/>
                </a:cubicBezTo>
                <a:lnTo>
                  <a:pt x="0" y="5474990"/>
                </a:lnTo>
                <a:lnTo>
                  <a:pt x="0" y="889234"/>
                </a:lnTo>
                <a:lnTo>
                  <a:pt x="178899" y="726640"/>
                </a:lnTo>
                <a:cubicBezTo>
                  <a:pt x="728956" y="272693"/>
                  <a:pt x="1434142" y="0"/>
                  <a:pt x="2203018" y="0"/>
                </a:cubicBez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A177BCC-4208-4795-8572-4D623BA1E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33763" y="1"/>
            <a:ext cx="4480560" cy="2513993"/>
          </a:xfrm>
          <a:custGeom>
            <a:avLst/>
            <a:gdLst>
              <a:gd name="connsiteX0" fmla="*/ 18382 w 4480560"/>
              <a:gd name="connsiteY0" fmla="*/ 0 h 2513993"/>
              <a:gd name="connsiteX1" fmla="*/ 4462178 w 4480560"/>
              <a:gd name="connsiteY1" fmla="*/ 0 h 2513993"/>
              <a:gd name="connsiteX2" fmla="*/ 4468994 w 4480560"/>
              <a:gd name="connsiteY2" fmla="*/ 44657 h 2513993"/>
              <a:gd name="connsiteX3" fmla="*/ 4480560 w 4480560"/>
              <a:gd name="connsiteY3" fmla="*/ 273713 h 2513993"/>
              <a:gd name="connsiteX4" fmla="*/ 2240280 w 4480560"/>
              <a:gd name="connsiteY4" fmla="*/ 2513993 h 2513993"/>
              <a:gd name="connsiteX5" fmla="*/ 0 w 4480560"/>
              <a:gd name="connsiteY5" fmla="*/ 273713 h 2513993"/>
              <a:gd name="connsiteX6" fmla="*/ 11567 w 4480560"/>
              <a:gd name="connsiteY6" fmla="*/ 44657 h 2513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80560" h="2513993">
                <a:moveTo>
                  <a:pt x="18382" y="0"/>
                </a:moveTo>
                <a:lnTo>
                  <a:pt x="4462178" y="0"/>
                </a:lnTo>
                <a:lnTo>
                  <a:pt x="4468994" y="44657"/>
                </a:lnTo>
                <a:cubicBezTo>
                  <a:pt x="4476642" y="119969"/>
                  <a:pt x="4480560" y="196384"/>
                  <a:pt x="4480560" y="273713"/>
                </a:cubicBezTo>
                <a:cubicBezTo>
                  <a:pt x="4480560" y="1510985"/>
                  <a:pt x="3477552" y="2513993"/>
                  <a:pt x="2240280" y="2513993"/>
                </a:cubicBezTo>
                <a:cubicBezTo>
                  <a:pt x="1003008" y="2513993"/>
                  <a:pt x="0" y="1510985"/>
                  <a:pt x="0" y="273713"/>
                </a:cubicBezTo>
                <a:cubicBezTo>
                  <a:pt x="0" y="196384"/>
                  <a:pt x="3918" y="119969"/>
                  <a:pt x="11567" y="4465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1C82B2E-B4D7-4D57-BB16-30F3190D67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-4" b="12594"/>
          <a:stretch/>
        </p:blipFill>
        <p:spPr>
          <a:xfrm>
            <a:off x="5398355" y="1"/>
            <a:ext cx="4151376" cy="2349401"/>
          </a:xfrm>
          <a:custGeom>
            <a:avLst/>
            <a:gdLst/>
            <a:ahLst/>
            <a:cxnLst/>
            <a:rect l="l" t="t" r="r" b="b"/>
            <a:pathLst>
              <a:path w="4151376" h="2349401">
                <a:moveTo>
                  <a:pt x="20101" y="0"/>
                </a:moveTo>
                <a:lnTo>
                  <a:pt x="4131276" y="0"/>
                </a:lnTo>
                <a:lnTo>
                  <a:pt x="4140659" y="61486"/>
                </a:lnTo>
                <a:cubicBezTo>
                  <a:pt x="4147746" y="131265"/>
                  <a:pt x="4151376" y="202065"/>
                  <a:pt x="4151376" y="273713"/>
                </a:cubicBezTo>
                <a:cubicBezTo>
                  <a:pt x="4151376" y="1420084"/>
                  <a:pt x="3222059" y="2349401"/>
                  <a:pt x="2075688" y="2349401"/>
                </a:cubicBezTo>
                <a:cubicBezTo>
                  <a:pt x="929317" y="2349401"/>
                  <a:pt x="0" y="1420084"/>
                  <a:pt x="0" y="273713"/>
                </a:cubicBezTo>
                <a:cubicBezTo>
                  <a:pt x="0" y="202065"/>
                  <a:pt x="3630" y="131265"/>
                  <a:pt x="10717" y="61486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4703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9ED01-295A-4F26-9EC0-61D119D55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0"/>
            <a:ext cx="10911840" cy="127123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And the result was…… </a:t>
            </a:r>
            <a:br>
              <a:rPr lang="en-US" sz="3200" dirty="0"/>
            </a:br>
            <a:r>
              <a:rPr lang="en-US" sz="3200" dirty="0"/>
              <a:t>Cannabis Farm Located / 1 male arrested </a:t>
            </a:r>
            <a:br>
              <a:rPr lang="en-US" sz="3200" dirty="0"/>
            </a:br>
            <a:r>
              <a:rPr lang="en-US" sz="3200" dirty="0"/>
              <a:t>= 1 Happy Neighbour!!</a:t>
            </a:r>
          </a:p>
        </p:txBody>
      </p:sp>
      <p:pic>
        <p:nvPicPr>
          <p:cNvPr id="1026" name="Picture 1" descr="image001">
            <a:extLst>
              <a:ext uri="{FF2B5EF4-FFF2-40B4-BE49-F238E27FC236}">
                <a16:creationId xmlns:a16="http://schemas.microsoft.com/office/drawing/2014/main" id="{5D8B5C98-055F-4CD1-95A3-55F58B40CD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7" r="1" b="26194"/>
          <a:stretch/>
        </p:blipFill>
        <p:spPr bwMode="auto">
          <a:xfrm>
            <a:off x="1206562" y="2045528"/>
            <a:ext cx="9778876" cy="4334596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7623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6E8938743425438F2EDCFC960B8DB1" ma:contentTypeVersion="5" ma:contentTypeDescription="Create a new document." ma:contentTypeScope="" ma:versionID="9eae0639de5e414f7ecc4d6836a4da94">
  <xsd:schema xmlns:xsd="http://www.w3.org/2001/XMLSchema" xmlns:xs="http://www.w3.org/2001/XMLSchema" xmlns:p="http://schemas.microsoft.com/office/2006/metadata/properties" xmlns:ns3="be30f734-6a04-496a-ba73-5e5e8d7e44d2" targetNamespace="http://schemas.microsoft.com/office/2006/metadata/properties" ma:root="true" ma:fieldsID="257255e192bb3a457ffc87b7ddaaf5b2" ns3:_="">
    <xsd:import namespace="be30f734-6a04-496a-ba73-5e5e8d7e44d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30f734-6a04-496a-ba73-5e5e8d7e44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29A0CE-9D5F-46E0-8386-430F1D9C46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4B84FC1-D1DC-4EF0-98C4-C72D4B64495D}">
  <ds:schemaRefs>
    <ds:schemaRef ds:uri="http://www.w3.org/XML/1998/namespace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purl.org/dc/elements/1.1/"/>
    <ds:schemaRef ds:uri="be30f734-6a04-496a-ba73-5e5e8d7e44d2"/>
    <ds:schemaRef ds:uri="http://schemas.microsoft.com/office/2006/metadata/propertie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034453B-E051-452F-AFF8-64C4D84CC8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30f734-6a04-496a-ba73-5e5e8d7e44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652</Words>
  <Application>Microsoft Office PowerPoint</Application>
  <PresentationFormat>Widescreen</PresentationFormat>
  <Paragraphs>61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Helvetica Neue</vt:lpstr>
      <vt:lpstr>inherit</vt:lpstr>
      <vt:lpstr>Office Theme</vt:lpstr>
      <vt:lpstr>BWD &amp; Hyndburn Good Practice Example</vt:lpstr>
      <vt:lpstr>The Importance of Effective Use  of Information  (Its not just about what you've got it’s what you do with it that matters)</vt:lpstr>
      <vt:lpstr>Simple BUT Effective………….</vt:lpstr>
      <vt:lpstr>Community Priority   Springhill  Drug Dealing</vt:lpstr>
      <vt:lpstr>Targeted Action – Tackle Community Issues – Involving the local community to help solve the problem </vt:lpstr>
      <vt:lpstr>Targeted Message Sent </vt:lpstr>
      <vt:lpstr>Community Response </vt:lpstr>
      <vt:lpstr>Several Days later….. Hyndburn NPT Spring in to Action…Led by the NPT PS (Leadership is Key)</vt:lpstr>
      <vt:lpstr> And the result was……  Cannabis Farm Located / 1 male arrested  = 1 Happy Neighbour!!</vt:lpstr>
      <vt:lpstr>  Approximately £5million of Cannabis recovered in the last 6 months by Hyndburn NPT….. Meeting the “Community Priority” </vt:lpstr>
      <vt:lpstr>Lancashire Talking – It really does work  Feedback from the Community…..</vt:lpstr>
      <vt:lpstr> LT Success   Leadership is Key – Internal AND External  MP Full Support Local Councilors Standing Agenda item on CSP – Involve Partners in solutions  (Poo Dunnit)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BWD &amp; Hyndburn Best Practice Example</dc:title>
  <dc:creator>Rides, Steve</dc:creator>
  <cp:lastModifiedBy>Mike Douglas</cp:lastModifiedBy>
  <cp:revision>4</cp:revision>
  <dcterms:created xsi:type="dcterms:W3CDTF">2021-01-12T14:52:22Z</dcterms:created>
  <dcterms:modified xsi:type="dcterms:W3CDTF">2023-01-12T09:58:03Z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0x010100AE6E8938743425438F2EDCFC960B8DB1</vt:lpwstr>
  </property>
  <property fmtid="{D5CDD505-2E9C-101B-9397-08002B2CF9AE}" pid="3" name="MSIP_Label_8f716d1d-13e1-4569-9dd0-bef6621415c1_Enabled">
    <vt:lpwstr>True</vt:lpwstr>
  </property>
  <property fmtid="{D5CDD505-2E9C-101B-9397-08002B2CF9AE}" pid="4" name="MSIP_Label_8f716d1d-13e1-4569-9dd0-bef6621415c1_SiteId">
    <vt:lpwstr>f31b07f0-9cf9-40db-964d-6ff986a97e3d</vt:lpwstr>
  </property>
  <property fmtid="{D5CDD505-2E9C-101B-9397-08002B2CF9AE}" pid="5" name="MSIP_Label_8f716d1d-13e1-4569-9dd0-bef6621415c1_Owner">
    <vt:lpwstr>peter.steenhuis@kent.police.uk</vt:lpwstr>
  </property>
  <property fmtid="{D5CDD505-2E9C-101B-9397-08002B2CF9AE}" pid="6" name="MSIP_Label_8f716d1d-13e1-4569-9dd0-bef6621415c1_SetDate">
    <vt:lpwstr>2021-01-19T08:01:45.6342601Z</vt:lpwstr>
  </property>
  <property fmtid="{D5CDD505-2E9C-101B-9397-08002B2CF9AE}" pid="7" name="MSIP_Label_8f716d1d-13e1-4569-9dd0-bef6621415c1_Name">
    <vt:lpwstr>OFFICIAL</vt:lpwstr>
  </property>
  <property fmtid="{D5CDD505-2E9C-101B-9397-08002B2CF9AE}" pid="8" name="MSIP_Label_8f716d1d-13e1-4569-9dd0-bef6621415c1_Application">
    <vt:lpwstr>Microsoft Azure Information Protection</vt:lpwstr>
  </property>
  <property fmtid="{D5CDD505-2E9C-101B-9397-08002B2CF9AE}" pid="9" name="MSIP_Label_8f716d1d-13e1-4569-9dd0-bef6621415c1_ActionId">
    <vt:lpwstr>73dffddb-b843-4aaf-85a9-886f0584466c</vt:lpwstr>
  </property>
  <property fmtid="{D5CDD505-2E9C-101B-9397-08002B2CF9AE}" pid="10" name="MSIP_Label_8f716d1d-13e1-4569-9dd0-bef6621415c1_Extended_MSFT_Method">
    <vt:lpwstr>Automatic</vt:lpwstr>
  </property>
  <property fmtid="{D5CDD505-2E9C-101B-9397-08002B2CF9AE}" pid="11" name="MSIP_Label_6fbb40e9-907e-4b63-b2e7-c323e2d27992_Enabled">
    <vt:lpwstr>True</vt:lpwstr>
  </property>
  <property fmtid="{D5CDD505-2E9C-101B-9397-08002B2CF9AE}" pid="12" name="MSIP_Label_6fbb40e9-907e-4b63-b2e7-c323e2d27992_SiteId">
    <vt:lpwstr>5c524f10-3c77-423d-8c82-842fc2a22afb</vt:lpwstr>
  </property>
  <property fmtid="{D5CDD505-2E9C-101B-9397-08002B2CF9AE}" pid="13" name="MSIP_Label_6fbb40e9-907e-4b63-b2e7-c323e2d27992_Owner">
    <vt:lpwstr>Martin.Selway2@lancashire.police.uk</vt:lpwstr>
  </property>
  <property fmtid="{D5CDD505-2E9C-101B-9397-08002B2CF9AE}" pid="14" name="MSIP_Label_6fbb40e9-907e-4b63-b2e7-c323e2d27992_SetDate">
    <vt:lpwstr>2021-01-14T13:03:29.6925591Z</vt:lpwstr>
  </property>
  <property fmtid="{D5CDD505-2E9C-101B-9397-08002B2CF9AE}" pid="15" name="MSIP_Label_6fbb40e9-907e-4b63-b2e7-c323e2d27992_Name">
    <vt:lpwstr>OFFICIAL-SENSITIVE</vt:lpwstr>
  </property>
  <property fmtid="{D5CDD505-2E9C-101B-9397-08002B2CF9AE}" pid="16" name="MSIP_Label_6fbb40e9-907e-4b63-b2e7-c323e2d27992_Application">
    <vt:lpwstr>Microsoft Azure Information Protection</vt:lpwstr>
  </property>
  <property fmtid="{D5CDD505-2E9C-101B-9397-08002B2CF9AE}" pid="17" name="MSIP_Label_6fbb40e9-907e-4b63-b2e7-c323e2d27992_ActionId">
    <vt:lpwstr>bb8cb6fc-df2d-4771-a428-fc3af046ebbd</vt:lpwstr>
  </property>
  <property fmtid="{D5CDD505-2E9C-101B-9397-08002B2CF9AE}" pid="18" name="MSIP_Label_6fbb40e9-907e-4b63-b2e7-c323e2d27992_Extended_MSFT_Method">
    <vt:lpwstr>Manual</vt:lpwstr>
  </property>
  <property fmtid="{D5CDD505-2E9C-101B-9397-08002B2CF9AE}" pid="19" name="MSIP_Label_41a7f807-0d4c-4903-b838-3b301cc2faef_Enabled">
    <vt:lpwstr>True</vt:lpwstr>
  </property>
  <property fmtid="{D5CDD505-2E9C-101B-9397-08002B2CF9AE}" pid="20" name="MSIP_Label_41a7f807-0d4c-4903-b838-3b301cc2faef_SiteId">
    <vt:lpwstr>5c524f10-3c77-423d-8c82-842fc2a22afb</vt:lpwstr>
  </property>
  <property fmtid="{D5CDD505-2E9C-101B-9397-08002B2CF9AE}" pid="21" name="MSIP_Label_41a7f807-0d4c-4903-b838-3b301cc2faef_Owner">
    <vt:lpwstr>Martin.Selway2@lancashire.police.uk</vt:lpwstr>
  </property>
  <property fmtid="{D5CDD505-2E9C-101B-9397-08002B2CF9AE}" pid="22" name="MSIP_Label_41a7f807-0d4c-4903-b838-3b301cc2faef_SetDate">
    <vt:lpwstr>2021-01-14T13:03:29.6925591Z</vt:lpwstr>
  </property>
  <property fmtid="{D5CDD505-2E9C-101B-9397-08002B2CF9AE}" pid="23" name="MSIP_Label_41a7f807-0d4c-4903-b838-3b301cc2faef_Name">
    <vt:lpwstr>(Protective Marking Only)</vt:lpwstr>
  </property>
  <property fmtid="{D5CDD505-2E9C-101B-9397-08002B2CF9AE}" pid="24" name="MSIP_Label_41a7f807-0d4c-4903-b838-3b301cc2faef_Application">
    <vt:lpwstr>Microsoft Azure Information Protection</vt:lpwstr>
  </property>
  <property fmtid="{D5CDD505-2E9C-101B-9397-08002B2CF9AE}" pid="25" name="MSIP_Label_41a7f807-0d4c-4903-b838-3b301cc2faef_ActionId">
    <vt:lpwstr>bb8cb6fc-df2d-4771-a428-fc3af046ebbd</vt:lpwstr>
  </property>
  <property fmtid="{D5CDD505-2E9C-101B-9397-08002B2CF9AE}" pid="26" name="MSIP_Label_41a7f807-0d4c-4903-b838-3b301cc2faef_Parent">
    <vt:lpwstr>6fbb40e9-907e-4b63-b2e7-c323e2d27992</vt:lpwstr>
  </property>
  <property fmtid="{D5CDD505-2E9C-101B-9397-08002B2CF9AE}" pid="27" name="MSIP_Label_41a7f807-0d4c-4903-b838-3b301cc2faef_Extended_MSFT_Method">
    <vt:lpwstr>Manual</vt:lpwstr>
  </property>
  <property fmtid="{D5CDD505-2E9C-101B-9397-08002B2CF9AE}" pid="28" name="Sensitivity">
    <vt:lpwstr>OFFICIAL OFFICIAL-SENSITIVE (Protective Marking Only)</vt:lpwstr>
  </property>
</Properties>
</file>