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8" r:id="rId5"/>
    <p:sldId id="259" r:id="rId6"/>
    <p:sldId id="279" r:id="rId7"/>
    <p:sldId id="282" r:id="rId8"/>
    <p:sldId id="260" r:id="rId9"/>
    <p:sldId id="261" r:id="rId10"/>
    <p:sldId id="264" r:id="rId11"/>
    <p:sldId id="284" r:id="rId12"/>
    <p:sldId id="283" r:id="rId13"/>
    <p:sldId id="281" r:id="rId14"/>
    <p:sldId id="262" r:id="rId15"/>
    <p:sldId id="263" r:id="rId16"/>
    <p:sldId id="285" r:id="rId17"/>
    <p:sldId id="265" r:id="rId18"/>
    <p:sldId id="266" r:id="rId19"/>
    <p:sldId id="267" r:id="rId20"/>
    <p:sldId id="268" r:id="rId21"/>
    <p:sldId id="269" r:id="rId22"/>
    <p:sldId id="270" r:id="rId23"/>
    <p:sldId id="280" r:id="rId24"/>
    <p:sldId id="276" r:id="rId25"/>
    <p:sldId id="277" r:id="rId26"/>
    <p:sldId id="273" r:id="rId27"/>
    <p:sldId id="274"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00" d="100"/>
          <a:sy n="100" d="100"/>
        </p:scale>
        <p:origin x="10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ABCA-4F70-4BCA-8549-7819B8DB9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05217E-4E6A-4FCC-84C7-F5241D8C1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E26FF6-6131-430A-9CE1-D4174B0738C4}"/>
              </a:ext>
            </a:extLst>
          </p:cNvPr>
          <p:cNvSpPr>
            <a:spLocks noGrp="1"/>
          </p:cNvSpPr>
          <p:nvPr>
            <p:ph type="dt" sz="half" idx="10"/>
          </p:nvPr>
        </p:nvSpPr>
        <p:spPr/>
        <p:txBody>
          <a:bodyPr/>
          <a:lstStyle/>
          <a:p>
            <a:fld id="{EA2F22A6-C76D-4E16-B97C-B931BF5BD374}" type="datetimeFigureOut">
              <a:rPr lang="en-GB" smtClean="0"/>
              <a:t>16/08/2023</a:t>
            </a:fld>
            <a:endParaRPr lang="en-GB"/>
          </a:p>
        </p:txBody>
      </p:sp>
      <p:sp>
        <p:nvSpPr>
          <p:cNvPr id="5" name="Footer Placeholder 4">
            <a:extLst>
              <a:ext uri="{FF2B5EF4-FFF2-40B4-BE49-F238E27FC236}">
                <a16:creationId xmlns:a16="http://schemas.microsoft.com/office/drawing/2014/main" id="{71AF7B41-1CBD-479C-8022-E791928BE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50F83-CF04-41EB-995E-2AFA8F3DA128}"/>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142782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6590-2080-47EE-B9D6-CA9916FCD6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07E2EB-DDCD-4C88-8D60-131F66A9C9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96EE83-3BF4-42AC-A9A1-5129F1267611}"/>
              </a:ext>
            </a:extLst>
          </p:cNvPr>
          <p:cNvSpPr>
            <a:spLocks noGrp="1"/>
          </p:cNvSpPr>
          <p:nvPr>
            <p:ph type="dt" sz="half" idx="10"/>
          </p:nvPr>
        </p:nvSpPr>
        <p:spPr/>
        <p:txBody>
          <a:bodyPr/>
          <a:lstStyle/>
          <a:p>
            <a:fld id="{EA2F22A6-C76D-4E16-B97C-B931BF5BD374}" type="datetimeFigureOut">
              <a:rPr lang="en-GB" smtClean="0"/>
              <a:t>16/08/2023</a:t>
            </a:fld>
            <a:endParaRPr lang="en-GB"/>
          </a:p>
        </p:txBody>
      </p:sp>
      <p:sp>
        <p:nvSpPr>
          <p:cNvPr id="5" name="Footer Placeholder 4">
            <a:extLst>
              <a:ext uri="{FF2B5EF4-FFF2-40B4-BE49-F238E27FC236}">
                <a16:creationId xmlns:a16="http://schemas.microsoft.com/office/drawing/2014/main" id="{82B816A0-A760-4A6C-8DF4-203E9217A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89899-CF60-41A3-BDE0-EF7D60B4CB2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17491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5895AA-2283-432F-A350-69996FC0AD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DF1180-F38D-4EF0-A88C-A8C448B1A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3CB78-4E1D-4B78-BAAB-D4BF1EBD1CF8}"/>
              </a:ext>
            </a:extLst>
          </p:cNvPr>
          <p:cNvSpPr>
            <a:spLocks noGrp="1"/>
          </p:cNvSpPr>
          <p:nvPr>
            <p:ph type="dt" sz="half" idx="10"/>
          </p:nvPr>
        </p:nvSpPr>
        <p:spPr/>
        <p:txBody>
          <a:bodyPr/>
          <a:lstStyle/>
          <a:p>
            <a:fld id="{EA2F22A6-C76D-4E16-B97C-B931BF5BD374}" type="datetimeFigureOut">
              <a:rPr lang="en-GB" smtClean="0"/>
              <a:t>16/08/2023</a:t>
            </a:fld>
            <a:endParaRPr lang="en-GB"/>
          </a:p>
        </p:txBody>
      </p:sp>
      <p:sp>
        <p:nvSpPr>
          <p:cNvPr id="5" name="Footer Placeholder 4">
            <a:extLst>
              <a:ext uri="{FF2B5EF4-FFF2-40B4-BE49-F238E27FC236}">
                <a16:creationId xmlns:a16="http://schemas.microsoft.com/office/drawing/2014/main" id="{C890AFB3-5D6A-4C8F-BCAA-D3BBC75A5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1E49B-FACE-4EFA-9E54-8BA9B554905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00285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4FDA-3FBF-4DBF-BEE6-6F1AF6A3B3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AFC90C-95D7-45CC-AEEA-176FF27C3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C8AD5-3587-4FF7-BE3B-976FC4488833}"/>
              </a:ext>
            </a:extLst>
          </p:cNvPr>
          <p:cNvSpPr>
            <a:spLocks noGrp="1"/>
          </p:cNvSpPr>
          <p:nvPr>
            <p:ph type="dt" sz="half" idx="10"/>
          </p:nvPr>
        </p:nvSpPr>
        <p:spPr/>
        <p:txBody>
          <a:bodyPr/>
          <a:lstStyle/>
          <a:p>
            <a:fld id="{EA2F22A6-C76D-4E16-B97C-B931BF5BD374}" type="datetimeFigureOut">
              <a:rPr lang="en-GB" smtClean="0"/>
              <a:t>16/08/2023</a:t>
            </a:fld>
            <a:endParaRPr lang="en-GB"/>
          </a:p>
        </p:txBody>
      </p:sp>
      <p:sp>
        <p:nvSpPr>
          <p:cNvPr id="5" name="Footer Placeholder 4">
            <a:extLst>
              <a:ext uri="{FF2B5EF4-FFF2-40B4-BE49-F238E27FC236}">
                <a16:creationId xmlns:a16="http://schemas.microsoft.com/office/drawing/2014/main" id="{5C745B6C-2302-4E11-B2E5-1DC426F495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098D6-FE78-4408-9E76-F22770011A3D}"/>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10851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B4D0-B63A-43BB-9A80-4A346DFCA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C09425-33A0-460C-9C5D-D1F1EB71C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E6A55-6F11-4014-8E66-850047458FAE}"/>
              </a:ext>
            </a:extLst>
          </p:cNvPr>
          <p:cNvSpPr>
            <a:spLocks noGrp="1"/>
          </p:cNvSpPr>
          <p:nvPr>
            <p:ph type="dt" sz="half" idx="10"/>
          </p:nvPr>
        </p:nvSpPr>
        <p:spPr/>
        <p:txBody>
          <a:bodyPr/>
          <a:lstStyle/>
          <a:p>
            <a:fld id="{EA2F22A6-C76D-4E16-B97C-B931BF5BD374}" type="datetimeFigureOut">
              <a:rPr lang="en-GB" smtClean="0"/>
              <a:t>16/08/2023</a:t>
            </a:fld>
            <a:endParaRPr lang="en-GB"/>
          </a:p>
        </p:txBody>
      </p:sp>
      <p:sp>
        <p:nvSpPr>
          <p:cNvPr id="5" name="Footer Placeholder 4">
            <a:extLst>
              <a:ext uri="{FF2B5EF4-FFF2-40B4-BE49-F238E27FC236}">
                <a16:creationId xmlns:a16="http://schemas.microsoft.com/office/drawing/2014/main" id="{69D36DAB-EE23-4D47-AE3D-73AAC7A64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B0042-AD81-4588-A93A-57CC76A1845C}"/>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222088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4FF0-C07B-4521-9798-C05307EE41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3AABB-9BBD-45AF-8F7C-3551645AEA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AF9483-C558-4E15-B7C3-5606C12198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423DD3-0668-4F1F-A127-055E8903EBC4}"/>
              </a:ext>
            </a:extLst>
          </p:cNvPr>
          <p:cNvSpPr>
            <a:spLocks noGrp="1"/>
          </p:cNvSpPr>
          <p:nvPr>
            <p:ph type="dt" sz="half" idx="10"/>
          </p:nvPr>
        </p:nvSpPr>
        <p:spPr/>
        <p:txBody>
          <a:bodyPr/>
          <a:lstStyle/>
          <a:p>
            <a:fld id="{EA2F22A6-C76D-4E16-B97C-B931BF5BD374}" type="datetimeFigureOut">
              <a:rPr lang="en-GB" smtClean="0"/>
              <a:t>16/08/2023</a:t>
            </a:fld>
            <a:endParaRPr lang="en-GB"/>
          </a:p>
        </p:txBody>
      </p:sp>
      <p:sp>
        <p:nvSpPr>
          <p:cNvPr id="6" name="Footer Placeholder 5">
            <a:extLst>
              <a:ext uri="{FF2B5EF4-FFF2-40B4-BE49-F238E27FC236}">
                <a16:creationId xmlns:a16="http://schemas.microsoft.com/office/drawing/2014/main" id="{283D0782-DBCD-4779-888E-5265F73670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5313D2-97C6-450C-A0BE-92006B413800}"/>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5267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9CD6-CE06-408C-9FA3-7C38FBAFB3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BEB74D-9139-4754-9B1E-272F1374C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5245FD-8B5B-478E-9959-3F07D27CA6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CDE405-915F-4BF7-8D1C-735CDAB0B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2F9365-80EC-487B-BBE6-4F9AB054EA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7C8FD4-C82D-457C-8C01-C712BE0F4B61}"/>
              </a:ext>
            </a:extLst>
          </p:cNvPr>
          <p:cNvSpPr>
            <a:spLocks noGrp="1"/>
          </p:cNvSpPr>
          <p:nvPr>
            <p:ph type="dt" sz="half" idx="10"/>
          </p:nvPr>
        </p:nvSpPr>
        <p:spPr/>
        <p:txBody>
          <a:bodyPr/>
          <a:lstStyle/>
          <a:p>
            <a:fld id="{EA2F22A6-C76D-4E16-B97C-B931BF5BD374}" type="datetimeFigureOut">
              <a:rPr lang="en-GB" smtClean="0"/>
              <a:t>16/08/2023</a:t>
            </a:fld>
            <a:endParaRPr lang="en-GB"/>
          </a:p>
        </p:txBody>
      </p:sp>
      <p:sp>
        <p:nvSpPr>
          <p:cNvPr id="8" name="Footer Placeholder 7">
            <a:extLst>
              <a:ext uri="{FF2B5EF4-FFF2-40B4-BE49-F238E27FC236}">
                <a16:creationId xmlns:a16="http://schemas.microsoft.com/office/drawing/2014/main" id="{3E9339EE-3DC1-4AC6-8218-60D6D606A8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4F0298-5129-4830-AF39-C5F56D05B1BC}"/>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208719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7945-5957-4DF8-84D4-04E12DA8F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E0EDF6-5846-4706-83B9-85819C19CCA3}"/>
              </a:ext>
            </a:extLst>
          </p:cNvPr>
          <p:cNvSpPr>
            <a:spLocks noGrp="1"/>
          </p:cNvSpPr>
          <p:nvPr>
            <p:ph type="dt" sz="half" idx="10"/>
          </p:nvPr>
        </p:nvSpPr>
        <p:spPr/>
        <p:txBody>
          <a:bodyPr/>
          <a:lstStyle/>
          <a:p>
            <a:fld id="{EA2F22A6-C76D-4E16-B97C-B931BF5BD374}" type="datetimeFigureOut">
              <a:rPr lang="en-GB" smtClean="0"/>
              <a:t>16/08/2023</a:t>
            </a:fld>
            <a:endParaRPr lang="en-GB"/>
          </a:p>
        </p:txBody>
      </p:sp>
      <p:sp>
        <p:nvSpPr>
          <p:cNvPr id="4" name="Footer Placeholder 3">
            <a:extLst>
              <a:ext uri="{FF2B5EF4-FFF2-40B4-BE49-F238E27FC236}">
                <a16:creationId xmlns:a16="http://schemas.microsoft.com/office/drawing/2014/main" id="{3DB4E2C3-0CB0-4731-91B1-F80FCC3983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03CFC5-6C72-4087-9A6D-005B593A7018}"/>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86495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1881D-416D-4B0B-A191-3865F5E42F17}"/>
              </a:ext>
            </a:extLst>
          </p:cNvPr>
          <p:cNvSpPr>
            <a:spLocks noGrp="1"/>
          </p:cNvSpPr>
          <p:nvPr>
            <p:ph type="dt" sz="half" idx="10"/>
          </p:nvPr>
        </p:nvSpPr>
        <p:spPr/>
        <p:txBody>
          <a:bodyPr/>
          <a:lstStyle/>
          <a:p>
            <a:fld id="{EA2F22A6-C76D-4E16-B97C-B931BF5BD374}" type="datetimeFigureOut">
              <a:rPr lang="en-GB" smtClean="0"/>
              <a:t>16/08/2023</a:t>
            </a:fld>
            <a:endParaRPr lang="en-GB"/>
          </a:p>
        </p:txBody>
      </p:sp>
      <p:sp>
        <p:nvSpPr>
          <p:cNvPr id="3" name="Footer Placeholder 2">
            <a:extLst>
              <a:ext uri="{FF2B5EF4-FFF2-40B4-BE49-F238E27FC236}">
                <a16:creationId xmlns:a16="http://schemas.microsoft.com/office/drawing/2014/main" id="{A9A5B0F6-04E5-4E96-8019-1149470155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12C683-EDC7-4791-95C3-655CF785D1A1}"/>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60060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8A2C-4DCD-4BA9-87E3-A8C757108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028C51-06FE-4D99-8E61-2CDCCA3E4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B56794-0B9F-4431-B90A-4184B745D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A3CE3-2D90-4C9D-A48D-E8157227E945}"/>
              </a:ext>
            </a:extLst>
          </p:cNvPr>
          <p:cNvSpPr>
            <a:spLocks noGrp="1"/>
          </p:cNvSpPr>
          <p:nvPr>
            <p:ph type="dt" sz="half" idx="10"/>
          </p:nvPr>
        </p:nvSpPr>
        <p:spPr/>
        <p:txBody>
          <a:bodyPr/>
          <a:lstStyle/>
          <a:p>
            <a:fld id="{EA2F22A6-C76D-4E16-B97C-B931BF5BD374}" type="datetimeFigureOut">
              <a:rPr lang="en-GB" smtClean="0"/>
              <a:t>16/08/2023</a:t>
            </a:fld>
            <a:endParaRPr lang="en-GB"/>
          </a:p>
        </p:txBody>
      </p:sp>
      <p:sp>
        <p:nvSpPr>
          <p:cNvPr id="6" name="Footer Placeholder 5">
            <a:extLst>
              <a:ext uri="{FF2B5EF4-FFF2-40B4-BE49-F238E27FC236}">
                <a16:creationId xmlns:a16="http://schemas.microsoft.com/office/drawing/2014/main" id="{B9FD7E1C-E788-49FB-BCFC-248B52A49A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B83495-ACCB-4D23-8F1E-92843BA811A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73908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36D3-A2A7-45B9-B456-0D0E30816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1B08FB-CE27-41C6-8C29-CFE9147FF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E80454-C540-4EB5-9011-D52889842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E0A29-412A-4D72-8B31-82F7A113532C}"/>
              </a:ext>
            </a:extLst>
          </p:cNvPr>
          <p:cNvSpPr>
            <a:spLocks noGrp="1"/>
          </p:cNvSpPr>
          <p:nvPr>
            <p:ph type="dt" sz="half" idx="10"/>
          </p:nvPr>
        </p:nvSpPr>
        <p:spPr/>
        <p:txBody>
          <a:bodyPr/>
          <a:lstStyle/>
          <a:p>
            <a:fld id="{EA2F22A6-C76D-4E16-B97C-B931BF5BD374}" type="datetimeFigureOut">
              <a:rPr lang="en-GB" smtClean="0"/>
              <a:t>16/08/2023</a:t>
            </a:fld>
            <a:endParaRPr lang="en-GB"/>
          </a:p>
        </p:txBody>
      </p:sp>
      <p:sp>
        <p:nvSpPr>
          <p:cNvPr id="6" name="Footer Placeholder 5">
            <a:extLst>
              <a:ext uri="{FF2B5EF4-FFF2-40B4-BE49-F238E27FC236}">
                <a16:creationId xmlns:a16="http://schemas.microsoft.com/office/drawing/2014/main" id="{C08CE919-303F-492C-B87E-1371EEB7E0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A81E6-B897-49CE-9952-97EC40CECCE3}"/>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143328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7EEB4-565F-468F-B106-941FB0475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C8F056-B3F9-497E-B5DA-C50DE0AA7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44428-0271-4913-AFE2-EA2105DB4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F22A6-C76D-4E16-B97C-B931BF5BD374}" type="datetimeFigureOut">
              <a:rPr lang="en-GB" smtClean="0"/>
              <a:t>16/08/2023</a:t>
            </a:fld>
            <a:endParaRPr lang="en-GB"/>
          </a:p>
        </p:txBody>
      </p:sp>
      <p:sp>
        <p:nvSpPr>
          <p:cNvPr id="5" name="Footer Placeholder 4">
            <a:extLst>
              <a:ext uri="{FF2B5EF4-FFF2-40B4-BE49-F238E27FC236}">
                <a16:creationId xmlns:a16="http://schemas.microsoft.com/office/drawing/2014/main" id="{193E61EE-13E8-43B6-A4D3-F9A1CDC3D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347E2F-319B-4398-A9C0-5E9B03B92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40E46-62AD-498C-A92D-421389F86296}" type="slidenum">
              <a:rPr lang="en-GB" smtClean="0"/>
              <a:t>‹#›</a:t>
            </a:fld>
            <a:endParaRPr lang="en-GB"/>
          </a:p>
        </p:txBody>
      </p:sp>
    </p:spTree>
    <p:extLst>
      <p:ext uri="{BB962C8B-B14F-4D97-AF65-F5344CB8AC3E}">
        <p14:creationId xmlns:p14="http://schemas.microsoft.com/office/powerpoint/2010/main" val="342132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calendly.com/visavsupport" TargetMode="External"/><Relationship Id="rId7" Type="http://schemas.openxmlformats.org/officeDocument/2006/relationships/image" Target="../media/image34.png"/><Relationship Id="rId2" Type="http://schemas.openxmlformats.org/officeDocument/2006/relationships/hyperlink" Target="mailto:Support@neighbourhoodalert.co.uk"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visavltd.zendesk.com/hc/en-gb" TargetMode="External"/><Relationship Id="rId4" Type="http://schemas.openxmlformats.org/officeDocument/2006/relationships/hyperlink" Target="https://www.neighbourhoodalert.co.uk/v4trai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min.neighbourhoodmatters.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82826-391B-4390-888D-A46F0BACA127}"/>
              </a:ext>
            </a:extLst>
          </p:cNvPr>
          <p:cNvSpPr>
            <a:spLocks noGrp="1"/>
          </p:cNvSpPr>
          <p:nvPr>
            <p:ph type="ctrTitle"/>
          </p:nvPr>
        </p:nvSpPr>
        <p:spPr>
          <a:xfrm>
            <a:off x="1289303" y="2479214"/>
            <a:ext cx="8921672" cy="1713305"/>
          </a:xfrm>
        </p:spPr>
        <p:txBody>
          <a:bodyPr anchor="b">
            <a:normAutofit/>
          </a:bodyPr>
          <a:lstStyle/>
          <a:p>
            <a:pPr algn="l"/>
            <a:r>
              <a:rPr lang="en-GB" sz="5600" dirty="0"/>
              <a:t>Delivering the Neighbourhood Matters Priority Survey</a:t>
            </a:r>
          </a:p>
        </p:txBody>
      </p:sp>
      <p:sp>
        <p:nvSpPr>
          <p:cNvPr id="3" name="Subtitle 2">
            <a:extLst>
              <a:ext uri="{FF2B5EF4-FFF2-40B4-BE49-F238E27FC236}">
                <a16:creationId xmlns:a16="http://schemas.microsoft.com/office/drawing/2014/main" id="{5A3649B3-876B-4252-A450-E124B08FB9EE}"/>
              </a:ext>
            </a:extLst>
          </p:cNvPr>
          <p:cNvSpPr>
            <a:spLocks noGrp="1"/>
          </p:cNvSpPr>
          <p:nvPr>
            <p:ph type="subTitle" idx="1"/>
          </p:nvPr>
        </p:nvSpPr>
        <p:spPr>
          <a:xfrm>
            <a:off x="1289303" y="5142305"/>
            <a:ext cx="7321298" cy="753165"/>
          </a:xfrm>
        </p:spPr>
        <p:txBody>
          <a:bodyPr anchor="t">
            <a:normAutofit/>
          </a:bodyPr>
          <a:lstStyle/>
          <a:p>
            <a:pPr algn="l"/>
            <a:r>
              <a:rPr lang="en-GB" dirty="0"/>
              <a:t>Key requirements to find and deliver the Neighbourhood Alert, Enhanced Module, Priority Survey</a:t>
            </a:r>
          </a:p>
        </p:txBody>
      </p:sp>
      <p:pic>
        <p:nvPicPr>
          <p:cNvPr id="6" name="Picture 5" descr="Text&#10;&#10;Description automatically generated with low confidence">
            <a:extLst>
              <a:ext uri="{FF2B5EF4-FFF2-40B4-BE49-F238E27FC236}">
                <a16:creationId xmlns:a16="http://schemas.microsoft.com/office/drawing/2014/main" id="{8855B7EE-5492-41A4-8BB2-460107AFA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4" y="656254"/>
            <a:ext cx="4000500" cy="1457325"/>
          </a:xfrm>
          <a:prstGeom prst="rect">
            <a:avLst/>
          </a:prstGeom>
        </p:spPr>
      </p:pic>
      <p:sp>
        <p:nvSpPr>
          <p:cNvPr id="4" name="TextBox 3">
            <a:extLst>
              <a:ext uri="{FF2B5EF4-FFF2-40B4-BE49-F238E27FC236}">
                <a16:creationId xmlns:a16="http://schemas.microsoft.com/office/drawing/2014/main" id="{814681B9-AA73-E01C-EBCE-AF842303407F}"/>
              </a:ext>
            </a:extLst>
          </p:cNvPr>
          <p:cNvSpPr txBox="1"/>
          <p:nvPr/>
        </p:nvSpPr>
        <p:spPr>
          <a:xfrm>
            <a:off x="10346038" y="5861825"/>
            <a:ext cx="1093569" cy="369332"/>
          </a:xfrm>
          <a:prstGeom prst="rect">
            <a:avLst/>
          </a:prstGeom>
          <a:noFill/>
        </p:spPr>
        <p:txBody>
          <a:bodyPr wrap="none" rtlCol="0">
            <a:spAutoFit/>
          </a:bodyPr>
          <a:lstStyle/>
          <a:p>
            <a:r>
              <a:rPr lang="en-GB" dirty="0"/>
              <a:t>Mar 2023</a:t>
            </a:r>
          </a:p>
        </p:txBody>
      </p:sp>
    </p:spTree>
    <p:extLst>
      <p:ext uri="{BB962C8B-B14F-4D97-AF65-F5344CB8AC3E}">
        <p14:creationId xmlns:p14="http://schemas.microsoft.com/office/powerpoint/2010/main" val="345088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C17627-B659-8589-750E-78008E5DB869}"/>
              </a:ext>
            </a:extLst>
          </p:cNvPr>
          <p:cNvPicPr>
            <a:picLocks noChangeAspect="1"/>
          </p:cNvPicPr>
          <p:nvPr/>
        </p:nvPicPr>
        <p:blipFill>
          <a:blip r:embed="rId2"/>
          <a:stretch>
            <a:fillRect/>
          </a:stretch>
        </p:blipFill>
        <p:spPr>
          <a:xfrm>
            <a:off x="334616" y="1504100"/>
            <a:ext cx="4053090" cy="1325563"/>
          </a:xfrm>
          <a:prstGeom prst="rect">
            <a:avLst/>
          </a:prstGeom>
        </p:spPr>
      </p:pic>
      <p:pic>
        <p:nvPicPr>
          <p:cNvPr id="11" name="Picture 10">
            <a:extLst>
              <a:ext uri="{FF2B5EF4-FFF2-40B4-BE49-F238E27FC236}">
                <a16:creationId xmlns:a16="http://schemas.microsoft.com/office/drawing/2014/main" id="{4DAAD869-7E1E-5553-9EB9-A2A510D1FC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4615" y="3364665"/>
            <a:ext cx="4013084" cy="1260931"/>
          </a:xfrm>
          <a:prstGeom prst="rect">
            <a:avLst/>
          </a:prstGeom>
        </p:spPr>
      </p:pic>
      <p:pic>
        <p:nvPicPr>
          <p:cNvPr id="13" name="Picture 12">
            <a:extLst>
              <a:ext uri="{FF2B5EF4-FFF2-40B4-BE49-F238E27FC236}">
                <a16:creationId xmlns:a16="http://schemas.microsoft.com/office/drawing/2014/main" id="{9C07F86A-3BA2-7E80-B373-3AC6559FD08C}"/>
              </a:ext>
            </a:extLst>
          </p:cNvPr>
          <p:cNvPicPr>
            <a:picLocks noChangeAspect="1"/>
          </p:cNvPicPr>
          <p:nvPr/>
        </p:nvPicPr>
        <p:blipFill>
          <a:blip r:embed="rId4"/>
          <a:stretch>
            <a:fillRect/>
          </a:stretch>
        </p:blipFill>
        <p:spPr>
          <a:xfrm>
            <a:off x="334615" y="4726959"/>
            <a:ext cx="4030651" cy="1887338"/>
          </a:xfrm>
          <a:prstGeom prst="rect">
            <a:avLst/>
          </a:prstGeom>
        </p:spPr>
      </p:pic>
      <p:sp>
        <p:nvSpPr>
          <p:cNvPr id="2" name="Title 1">
            <a:extLst>
              <a:ext uri="{FF2B5EF4-FFF2-40B4-BE49-F238E27FC236}">
                <a16:creationId xmlns:a16="http://schemas.microsoft.com/office/drawing/2014/main" id="{4E386F20-0A2D-4F83-BEDB-BEB0656B2273}"/>
              </a:ext>
            </a:extLst>
          </p:cNvPr>
          <p:cNvSpPr>
            <a:spLocks noGrp="1"/>
          </p:cNvSpPr>
          <p:nvPr>
            <p:ph type="title"/>
          </p:nvPr>
        </p:nvSpPr>
        <p:spPr/>
        <p:txBody>
          <a:bodyPr/>
          <a:lstStyle/>
          <a:p>
            <a:r>
              <a:rPr lang="en-GB" dirty="0"/>
              <a:t>Find and map the Current Member coverage</a:t>
            </a:r>
          </a:p>
        </p:txBody>
      </p:sp>
      <p:sp>
        <p:nvSpPr>
          <p:cNvPr id="3" name="Content Placeholder 2">
            <a:extLst>
              <a:ext uri="{FF2B5EF4-FFF2-40B4-BE49-F238E27FC236}">
                <a16:creationId xmlns:a16="http://schemas.microsoft.com/office/drawing/2014/main" id="{0152A5E1-CC05-4C80-AE8D-7F0111B38C5C}"/>
              </a:ext>
            </a:extLst>
          </p:cNvPr>
          <p:cNvSpPr>
            <a:spLocks noGrp="1"/>
          </p:cNvSpPr>
          <p:nvPr>
            <p:ph idx="1"/>
          </p:nvPr>
        </p:nvSpPr>
        <p:spPr>
          <a:xfrm>
            <a:off x="4755776" y="1825625"/>
            <a:ext cx="6598023" cy="4351338"/>
          </a:xfrm>
        </p:spPr>
        <p:txBody>
          <a:bodyPr>
            <a:normAutofit fontScale="70000" lnSpcReduction="20000"/>
          </a:bodyPr>
          <a:lstStyle/>
          <a:p>
            <a:r>
              <a:rPr lang="en-GB" dirty="0"/>
              <a:t>Click on “My Groups and members”</a:t>
            </a:r>
          </a:p>
          <a:p>
            <a:r>
              <a:rPr lang="en-GB" dirty="0"/>
              <a:t>Click “View Any Groups Memberships”</a:t>
            </a:r>
          </a:p>
          <a:p>
            <a:r>
              <a:rPr lang="en-GB" dirty="0"/>
              <a:t>Drill down to a specific area using the small black +</a:t>
            </a:r>
          </a:p>
          <a:p>
            <a:r>
              <a:rPr lang="en-GB" dirty="0"/>
              <a:t>Observe the total number of people in each area and select them by clicking on the black button(s)</a:t>
            </a:r>
          </a:p>
          <a:p>
            <a:r>
              <a:rPr lang="en-GB" dirty="0"/>
              <a:t>Turn the selected area green and click the “Next” button</a:t>
            </a:r>
          </a:p>
          <a:p>
            <a:r>
              <a:rPr lang="en-GB" dirty="0"/>
              <a:t>Scroll all the way down the filter options and click the blue “View list of people” button at the bottom</a:t>
            </a:r>
          </a:p>
          <a:p>
            <a:r>
              <a:rPr lang="en-GB" dirty="0"/>
              <a:t>The next screen shows a small map and lists the nearest 500 people to your set location.  Click the “Map view” button</a:t>
            </a:r>
          </a:p>
          <a:p>
            <a:r>
              <a:rPr lang="en-GB" dirty="0"/>
              <a:t>Use the Full screen icon to see a larger map and drag this around to see the current coverage of registered users.</a:t>
            </a:r>
          </a:p>
        </p:txBody>
      </p:sp>
      <p:cxnSp>
        <p:nvCxnSpPr>
          <p:cNvPr id="9" name="Straight Arrow Connector 8">
            <a:extLst>
              <a:ext uri="{FF2B5EF4-FFF2-40B4-BE49-F238E27FC236}">
                <a16:creationId xmlns:a16="http://schemas.microsoft.com/office/drawing/2014/main" id="{58CBDA1A-CA68-418A-9807-3A21E45A8C00}"/>
              </a:ext>
            </a:extLst>
          </p:cNvPr>
          <p:cNvCxnSpPr>
            <a:cxnSpLocks/>
          </p:cNvCxnSpPr>
          <p:nvPr/>
        </p:nvCxnSpPr>
        <p:spPr>
          <a:xfrm flipH="1" flipV="1">
            <a:off x="557917" y="2381416"/>
            <a:ext cx="4328160" cy="22487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78FF70E7-B412-4494-9EB2-60DCEE414F9D}"/>
              </a:ext>
            </a:extLst>
          </p:cNvPr>
          <p:cNvCxnSpPr>
            <a:cxnSpLocks/>
          </p:cNvCxnSpPr>
          <p:nvPr/>
        </p:nvCxnSpPr>
        <p:spPr>
          <a:xfrm flipH="1">
            <a:off x="4365266" y="2977072"/>
            <a:ext cx="520811" cy="82365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F526BBA-5D77-4F4B-8237-C4D8E1520887}"/>
              </a:ext>
            </a:extLst>
          </p:cNvPr>
          <p:cNvCxnSpPr>
            <a:cxnSpLocks/>
          </p:cNvCxnSpPr>
          <p:nvPr/>
        </p:nvCxnSpPr>
        <p:spPr>
          <a:xfrm flipH="1">
            <a:off x="1319917" y="4420925"/>
            <a:ext cx="3566160" cy="679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1CDCDB-D99E-2093-E1DD-FC9032A9D37B}"/>
              </a:ext>
            </a:extLst>
          </p:cNvPr>
          <p:cNvCxnSpPr>
            <a:cxnSpLocks/>
          </p:cNvCxnSpPr>
          <p:nvPr/>
        </p:nvCxnSpPr>
        <p:spPr>
          <a:xfrm flipH="1">
            <a:off x="578081" y="5178901"/>
            <a:ext cx="4307996" cy="6747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38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91E2-0DF0-2A16-A610-079A7D3E2136}"/>
              </a:ext>
            </a:extLst>
          </p:cNvPr>
          <p:cNvSpPr>
            <a:spLocks noGrp="1"/>
          </p:cNvSpPr>
          <p:nvPr>
            <p:ph type="title"/>
          </p:nvPr>
        </p:nvSpPr>
        <p:spPr>
          <a:xfrm>
            <a:off x="2345634" y="365125"/>
            <a:ext cx="9008165" cy="823595"/>
          </a:xfrm>
        </p:spPr>
        <p:txBody>
          <a:bodyPr/>
          <a:lstStyle/>
          <a:p>
            <a:r>
              <a:rPr lang="en-GB" dirty="0"/>
              <a:t>Tasks #2</a:t>
            </a:r>
          </a:p>
        </p:txBody>
      </p:sp>
      <p:sp>
        <p:nvSpPr>
          <p:cNvPr id="3" name="Content Placeholder 2">
            <a:extLst>
              <a:ext uri="{FF2B5EF4-FFF2-40B4-BE49-F238E27FC236}">
                <a16:creationId xmlns:a16="http://schemas.microsoft.com/office/drawing/2014/main" id="{A49B4E13-9E4D-0DFC-08CA-10866660DE74}"/>
              </a:ext>
            </a:extLst>
          </p:cNvPr>
          <p:cNvSpPr>
            <a:spLocks noGrp="1"/>
          </p:cNvSpPr>
          <p:nvPr>
            <p:ph idx="1"/>
          </p:nvPr>
        </p:nvSpPr>
        <p:spPr/>
        <p:txBody>
          <a:bodyPr/>
          <a:lstStyle/>
          <a:p>
            <a:r>
              <a:rPr lang="en-GB" dirty="0"/>
              <a:t>Find the guidance on sending a message</a:t>
            </a:r>
          </a:p>
          <a:p>
            <a:r>
              <a:rPr lang="en-GB" dirty="0"/>
              <a:t>Add yourself as an end user</a:t>
            </a:r>
          </a:p>
          <a:p>
            <a:r>
              <a:rPr lang="en-GB" dirty="0"/>
              <a:t>Send a message</a:t>
            </a:r>
          </a:p>
          <a:p>
            <a:pPr marL="0" indent="0">
              <a:buNone/>
            </a:pPr>
            <a:endParaRPr lang="en-GB" dirty="0"/>
          </a:p>
        </p:txBody>
      </p:sp>
      <p:pic>
        <p:nvPicPr>
          <p:cNvPr id="5" name="Picture 4" descr="Rock climber scaling a rock face">
            <a:extLst>
              <a:ext uri="{FF2B5EF4-FFF2-40B4-BE49-F238E27FC236}">
                <a16:creationId xmlns:a16="http://schemas.microsoft.com/office/drawing/2014/main" id="{D53CD8E5-B187-D335-06A4-42B5C4D6C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38255" cy="1558456"/>
          </a:xfrm>
          <a:prstGeom prst="rect">
            <a:avLst/>
          </a:prstGeom>
        </p:spPr>
      </p:pic>
    </p:spTree>
    <p:extLst>
      <p:ext uri="{BB962C8B-B14F-4D97-AF65-F5344CB8AC3E}">
        <p14:creationId xmlns:p14="http://schemas.microsoft.com/office/powerpoint/2010/main" val="166693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A32B-E511-1D3E-6CFF-C1E0C9296348}"/>
              </a:ext>
            </a:extLst>
          </p:cNvPr>
          <p:cNvSpPr>
            <a:spLocks noGrp="1"/>
          </p:cNvSpPr>
          <p:nvPr>
            <p:ph type="title"/>
          </p:nvPr>
        </p:nvSpPr>
        <p:spPr>
          <a:xfrm>
            <a:off x="1948068" y="232258"/>
            <a:ext cx="8507233" cy="859376"/>
          </a:xfrm>
        </p:spPr>
        <p:txBody>
          <a:bodyPr/>
          <a:lstStyle/>
          <a:p>
            <a:r>
              <a:rPr lang="en-GB" dirty="0"/>
              <a:t>Send A Message</a:t>
            </a:r>
          </a:p>
        </p:txBody>
      </p:sp>
      <p:pic>
        <p:nvPicPr>
          <p:cNvPr id="5" name="Content Placeholder 4" descr="Close-up of a person using a mobile phone">
            <a:extLst>
              <a:ext uri="{FF2B5EF4-FFF2-40B4-BE49-F238E27FC236}">
                <a16:creationId xmlns:a16="http://schemas.microsoft.com/office/drawing/2014/main" id="{9FC1F0AF-4388-890C-2FFE-5BE1C5BC0C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858553" cy="1238733"/>
          </a:xfrm>
        </p:spPr>
      </p:pic>
      <p:pic>
        <p:nvPicPr>
          <p:cNvPr id="7" name="Picture 6">
            <a:extLst>
              <a:ext uri="{FF2B5EF4-FFF2-40B4-BE49-F238E27FC236}">
                <a16:creationId xmlns:a16="http://schemas.microsoft.com/office/drawing/2014/main" id="{C6639B34-F7DD-F76E-778B-0306E1B2438A}"/>
              </a:ext>
            </a:extLst>
          </p:cNvPr>
          <p:cNvPicPr>
            <a:picLocks noChangeAspect="1"/>
          </p:cNvPicPr>
          <p:nvPr/>
        </p:nvPicPr>
        <p:blipFill>
          <a:blip r:embed="rId3"/>
          <a:stretch>
            <a:fillRect/>
          </a:stretch>
        </p:blipFill>
        <p:spPr>
          <a:xfrm>
            <a:off x="711590" y="1749286"/>
            <a:ext cx="3987632" cy="4464657"/>
          </a:xfrm>
          <a:prstGeom prst="rect">
            <a:avLst/>
          </a:prstGeom>
        </p:spPr>
      </p:pic>
    </p:spTree>
    <p:extLst>
      <p:ext uri="{BB962C8B-B14F-4D97-AF65-F5344CB8AC3E}">
        <p14:creationId xmlns:p14="http://schemas.microsoft.com/office/powerpoint/2010/main" val="52665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53F1-06FB-CA25-E5D6-F485BB4B038F}"/>
              </a:ext>
            </a:extLst>
          </p:cNvPr>
          <p:cNvSpPr>
            <a:spLocks noGrp="1"/>
          </p:cNvSpPr>
          <p:nvPr>
            <p:ph type="title"/>
          </p:nvPr>
        </p:nvSpPr>
        <p:spPr/>
        <p:txBody>
          <a:bodyPr/>
          <a:lstStyle/>
          <a:p>
            <a:r>
              <a:rPr lang="en-GB" dirty="0"/>
              <a:t>Info At Your Fingertips</a:t>
            </a:r>
          </a:p>
        </p:txBody>
      </p:sp>
      <p:pic>
        <p:nvPicPr>
          <p:cNvPr id="5" name="Content Placeholder 4">
            <a:extLst>
              <a:ext uri="{FF2B5EF4-FFF2-40B4-BE49-F238E27FC236}">
                <a16:creationId xmlns:a16="http://schemas.microsoft.com/office/drawing/2014/main" id="{50D2E8F4-CE3B-9DF0-BDC9-6B0794A320CE}"/>
              </a:ext>
            </a:extLst>
          </p:cNvPr>
          <p:cNvPicPr>
            <a:picLocks noGrp="1" noChangeAspect="1"/>
          </p:cNvPicPr>
          <p:nvPr>
            <p:ph idx="1"/>
          </p:nvPr>
        </p:nvPicPr>
        <p:blipFill>
          <a:blip r:embed="rId2"/>
          <a:stretch>
            <a:fillRect/>
          </a:stretch>
        </p:blipFill>
        <p:spPr>
          <a:xfrm>
            <a:off x="921292" y="1776319"/>
            <a:ext cx="3518031" cy="4351338"/>
          </a:xfrm>
        </p:spPr>
      </p:pic>
      <p:sp>
        <p:nvSpPr>
          <p:cNvPr id="7" name="TextBox 6">
            <a:extLst>
              <a:ext uri="{FF2B5EF4-FFF2-40B4-BE49-F238E27FC236}">
                <a16:creationId xmlns:a16="http://schemas.microsoft.com/office/drawing/2014/main" id="{6DB982A5-42E8-2317-018B-F32D034F09E4}"/>
              </a:ext>
            </a:extLst>
          </p:cNvPr>
          <p:cNvSpPr txBox="1"/>
          <p:nvPr/>
        </p:nvSpPr>
        <p:spPr>
          <a:xfrm>
            <a:off x="5186082" y="3455174"/>
            <a:ext cx="3736407" cy="1200329"/>
          </a:xfrm>
          <a:prstGeom prst="rect">
            <a:avLst/>
          </a:prstGeom>
          <a:noFill/>
        </p:spPr>
        <p:txBody>
          <a:bodyPr wrap="none" rtlCol="0">
            <a:spAutoFit/>
          </a:bodyPr>
          <a:lstStyle/>
          <a:p>
            <a:r>
              <a:rPr lang="en-GB" dirty="0"/>
              <a:t>Street Lists (Default and Priority ones)</a:t>
            </a:r>
          </a:p>
          <a:p>
            <a:r>
              <a:rPr lang="en-GB" dirty="0"/>
              <a:t>Survey Results</a:t>
            </a:r>
          </a:p>
          <a:p>
            <a:r>
              <a:rPr lang="en-GB" dirty="0"/>
              <a:t>Demographic information</a:t>
            </a:r>
          </a:p>
          <a:p>
            <a:r>
              <a:rPr lang="en-GB" dirty="0"/>
              <a:t>Key Contact lists</a:t>
            </a:r>
          </a:p>
        </p:txBody>
      </p:sp>
      <p:sp>
        <p:nvSpPr>
          <p:cNvPr id="8" name="Arrow: Left 7">
            <a:extLst>
              <a:ext uri="{FF2B5EF4-FFF2-40B4-BE49-F238E27FC236}">
                <a16:creationId xmlns:a16="http://schemas.microsoft.com/office/drawing/2014/main" id="{64B7DFCC-F93B-FD8E-8C2A-01B5744638DA}"/>
              </a:ext>
            </a:extLst>
          </p:cNvPr>
          <p:cNvSpPr/>
          <p:nvPr/>
        </p:nvSpPr>
        <p:spPr>
          <a:xfrm>
            <a:off x="3914888" y="3866357"/>
            <a:ext cx="1048870" cy="3779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1325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CA20E0-3987-6720-97AD-69804A1DF7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9276" y="2299400"/>
            <a:ext cx="4144309" cy="3504379"/>
          </a:xfrm>
          <a:prstGeom prst="rect">
            <a:avLst/>
          </a:prstGeom>
        </p:spPr>
      </p:pic>
      <p:sp>
        <p:nvSpPr>
          <p:cNvPr id="2" name="Title 1">
            <a:extLst>
              <a:ext uri="{FF2B5EF4-FFF2-40B4-BE49-F238E27FC236}">
                <a16:creationId xmlns:a16="http://schemas.microsoft.com/office/drawing/2014/main" id="{04038355-453D-4E2B-8C2B-7E030E5C0135}"/>
              </a:ext>
            </a:extLst>
          </p:cNvPr>
          <p:cNvSpPr>
            <a:spLocks noGrp="1"/>
          </p:cNvSpPr>
          <p:nvPr>
            <p:ph type="title"/>
          </p:nvPr>
        </p:nvSpPr>
        <p:spPr/>
        <p:txBody>
          <a:bodyPr/>
          <a:lstStyle/>
          <a:p>
            <a:r>
              <a:rPr lang="en-GB" dirty="0"/>
              <a:t>Find Addresses and deliver the survey</a:t>
            </a:r>
          </a:p>
        </p:txBody>
      </p:sp>
      <p:sp>
        <p:nvSpPr>
          <p:cNvPr id="3" name="Content Placeholder 2">
            <a:extLst>
              <a:ext uri="{FF2B5EF4-FFF2-40B4-BE49-F238E27FC236}">
                <a16:creationId xmlns:a16="http://schemas.microsoft.com/office/drawing/2014/main" id="{6B2EAA7F-A8FE-4BD3-87C6-A0ACAD1E61E0}"/>
              </a:ext>
            </a:extLst>
          </p:cNvPr>
          <p:cNvSpPr>
            <a:spLocks noGrp="1"/>
          </p:cNvSpPr>
          <p:nvPr>
            <p:ph idx="1"/>
          </p:nvPr>
        </p:nvSpPr>
        <p:spPr>
          <a:xfrm>
            <a:off x="5088834" y="3832411"/>
            <a:ext cx="6264965" cy="2344551"/>
          </a:xfrm>
        </p:spPr>
        <p:txBody>
          <a:bodyPr/>
          <a:lstStyle/>
          <a:p>
            <a:pPr marL="0" indent="0">
              <a:buNone/>
            </a:pPr>
            <a:r>
              <a:rPr lang="en-GB" dirty="0"/>
              <a:t>On the Home screen (accessed with the icon in the top right of the screen), click on the button that shows your priority survey</a:t>
            </a:r>
          </a:p>
        </p:txBody>
      </p:sp>
      <p:cxnSp>
        <p:nvCxnSpPr>
          <p:cNvPr id="9" name="Straight Arrow Connector 8">
            <a:extLst>
              <a:ext uri="{FF2B5EF4-FFF2-40B4-BE49-F238E27FC236}">
                <a16:creationId xmlns:a16="http://schemas.microsoft.com/office/drawing/2014/main" id="{4838EB62-A2C2-43B6-AD8B-FD3FE5F5C48B}"/>
              </a:ext>
            </a:extLst>
          </p:cNvPr>
          <p:cNvCxnSpPr>
            <a:cxnSpLocks/>
          </p:cNvCxnSpPr>
          <p:nvPr/>
        </p:nvCxnSpPr>
        <p:spPr>
          <a:xfrm flipH="1">
            <a:off x="2968157" y="4573154"/>
            <a:ext cx="2120677" cy="2824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44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A123-370D-4702-9163-E1D033206157}"/>
              </a:ext>
            </a:extLst>
          </p:cNvPr>
          <p:cNvSpPr>
            <a:spLocks noGrp="1"/>
          </p:cNvSpPr>
          <p:nvPr>
            <p:ph type="title"/>
          </p:nvPr>
        </p:nvSpPr>
        <p:spPr/>
        <p:txBody>
          <a:bodyPr/>
          <a:lstStyle/>
          <a:p>
            <a:r>
              <a:rPr lang="en-GB" dirty="0"/>
              <a:t>Select a Street</a:t>
            </a:r>
          </a:p>
        </p:txBody>
      </p:sp>
      <p:sp>
        <p:nvSpPr>
          <p:cNvPr id="3" name="Content Placeholder 2">
            <a:extLst>
              <a:ext uri="{FF2B5EF4-FFF2-40B4-BE49-F238E27FC236}">
                <a16:creationId xmlns:a16="http://schemas.microsoft.com/office/drawing/2014/main" id="{B1ED6279-EBE4-46DB-AF04-FCBC4ED493AF}"/>
              </a:ext>
            </a:extLst>
          </p:cNvPr>
          <p:cNvSpPr>
            <a:spLocks noGrp="1"/>
          </p:cNvSpPr>
          <p:nvPr>
            <p:ph idx="1"/>
          </p:nvPr>
        </p:nvSpPr>
        <p:spPr>
          <a:xfrm>
            <a:off x="3904090" y="1825625"/>
            <a:ext cx="7449709" cy="4351338"/>
          </a:xfrm>
        </p:spPr>
        <p:txBody>
          <a:bodyPr/>
          <a:lstStyle/>
          <a:p>
            <a:r>
              <a:rPr lang="en-GB" dirty="0"/>
              <a:t>This view lists the nearest streets to your set location (which will update when you interact at an address).</a:t>
            </a:r>
          </a:p>
          <a:p>
            <a:r>
              <a:rPr lang="en-GB" dirty="0"/>
              <a:t>Click on a street that you intend to visit.</a:t>
            </a:r>
          </a:p>
        </p:txBody>
      </p:sp>
      <p:pic>
        <p:nvPicPr>
          <p:cNvPr id="12" name="Picture 11">
            <a:extLst>
              <a:ext uri="{FF2B5EF4-FFF2-40B4-BE49-F238E27FC236}">
                <a16:creationId xmlns:a16="http://schemas.microsoft.com/office/drawing/2014/main" id="{6243DD70-2FBA-4168-9C5C-0F07DB42FD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1079" y="1789877"/>
            <a:ext cx="2636739" cy="4422834"/>
          </a:xfrm>
          <a:prstGeom prst="rect">
            <a:avLst/>
          </a:prstGeom>
        </p:spPr>
      </p:pic>
    </p:spTree>
    <p:extLst>
      <p:ext uri="{BB962C8B-B14F-4D97-AF65-F5344CB8AC3E}">
        <p14:creationId xmlns:p14="http://schemas.microsoft.com/office/powerpoint/2010/main" val="1965220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301DC-C23E-2120-63DC-DCFC7EB49027}"/>
              </a:ext>
            </a:extLst>
          </p:cNvPr>
          <p:cNvSpPr>
            <a:spLocks noGrp="1"/>
          </p:cNvSpPr>
          <p:nvPr>
            <p:ph type="title"/>
          </p:nvPr>
        </p:nvSpPr>
        <p:spPr/>
        <p:txBody>
          <a:bodyPr/>
          <a:lstStyle/>
          <a:p>
            <a:r>
              <a:rPr lang="en-US" dirty="0"/>
              <a:t>(Remaining Streets)</a:t>
            </a:r>
            <a:endParaRPr lang="en-GB" dirty="0"/>
          </a:p>
        </p:txBody>
      </p:sp>
      <p:sp>
        <p:nvSpPr>
          <p:cNvPr id="4" name="Content Placeholder 2">
            <a:extLst>
              <a:ext uri="{FF2B5EF4-FFF2-40B4-BE49-F238E27FC236}">
                <a16:creationId xmlns:a16="http://schemas.microsoft.com/office/drawing/2014/main" id="{8594EC2E-5CCE-895E-BE7A-33AC2C6DED0E}"/>
              </a:ext>
            </a:extLst>
          </p:cNvPr>
          <p:cNvSpPr>
            <a:spLocks noGrp="1"/>
          </p:cNvSpPr>
          <p:nvPr>
            <p:ph idx="1"/>
          </p:nvPr>
        </p:nvSpPr>
        <p:spPr>
          <a:xfrm>
            <a:off x="7896902" y="1475006"/>
            <a:ext cx="3600449" cy="4351338"/>
          </a:xfrm>
        </p:spPr>
        <p:txBody>
          <a:bodyPr>
            <a:normAutofit fontScale="92500" lnSpcReduction="10000"/>
          </a:bodyPr>
          <a:lstStyle/>
          <a:p>
            <a:r>
              <a:rPr lang="en-GB" dirty="0"/>
              <a:t>This view lists the priority addresses remaining that have not been actioned (Surveyed, Sent a survey, etc) in this area.</a:t>
            </a:r>
            <a:br>
              <a:rPr lang="en-GB" dirty="0"/>
            </a:br>
            <a:br>
              <a:rPr lang="en-GB" dirty="0"/>
            </a:br>
            <a:r>
              <a:rPr lang="en-GB" dirty="0"/>
              <a:t>This is based on the local Priority Setup that you have selected here in rapport.</a:t>
            </a:r>
            <a:br>
              <a:rPr lang="en-GB" dirty="0"/>
            </a:br>
            <a:br>
              <a:rPr lang="en-GB" dirty="0"/>
            </a:br>
            <a:endParaRPr lang="en-GB" dirty="0"/>
          </a:p>
        </p:txBody>
      </p:sp>
      <p:pic>
        <p:nvPicPr>
          <p:cNvPr id="6" name="Picture 5">
            <a:extLst>
              <a:ext uri="{FF2B5EF4-FFF2-40B4-BE49-F238E27FC236}">
                <a16:creationId xmlns:a16="http://schemas.microsoft.com/office/drawing/2014/main" id="{37DF5C18-3F9E-C8E8-2ADB-364F2511B9C8}"/>
              </a:ext>
            </a:extLst>
          </p:cNvPr>
          <p:cNvPicPr>
            <a:picLocks noChangeAspect="1"/>
          </p:cNvPicPr>
          <p:nvPr/>
        </p:nvPicPr>
        <p:blipFill>
          <a:blip r:embed="rId2"/>
          <a:stretch>
            <a:fillRect/>
          </a:stretch>
        </p:blipFill>
        <p:spPr>
          <a:xfrm>
            <a:off x="694649" y="1419224"/>
            <a:ext cx="6852542" cy="4462903"/>
          </a:xfrm>
          <a:prstGeom prst="rect">
            <a:avLst/>
          </a:prstGeom>
        </p:spPr>
      </p:pic>
    </p:spTree>
    <p:extLst>
      <p:ext uri="{BB962C8B-B14F-4D97-AF65-F5344CB8AC3E}">
        <p14:creationId xmlns:p14="http://schemas.microsoft.com/office/powerpoint/2010/main" val="273962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960A-9CFF-4E7B-B57D-AE6230177879}"/>
              </a:ext>
            </a:extLst>
          </p:cNvPr>
          <p:cNvSpPr>
            <a:spLocks noGrp="1"/>
          </p:cNvSpPr>
          <p:nvPr>
            <p:ph type="title"/>
          </p:nvPr>
        </p:nvSpPr>
        <p:spPr/>
        <p:txBody>
          <a:bodyPr/>
          <a:lstStyle/>
          <a:p>
            <a:r>
              <a:rPr lang="en-GB" dirty="0"/>
              <a:t>Street View</a:t>
            </a:r>
          </a:p>
        </p:txBody>
      </p:sp>
      <p:sp>
        <p:nvSpPr>
          <p:cNvPr id="3" name="Content Placeholder 2">
            <a:extLst>
              <a:ext uri="{FF2B5EF4-FFF2-40B4-BE49-F238E27FC236}">
                <a16:creationId xmlns:a16="http://schemas.microsoft.com/office/drawing/2014/main" id="{E56B8716-073E-416C-B656-6F9BC0A50AF8}"/>
              </a:ext>
            </a:extLst>
          </p:cNvPr>
          <p:cNvSpPr>
            <a:spLocks noGrp="1"/>
          </p:cNvSpPr>
          <p:nvPr>
            <p:ph idx="1"/>
          </p:nvPr>
        </p:nvSpPr>
        <p:spPr>
          <a:xfrm>
            <a:off x="5325036" y="1825625"/>
            <a:ext cx="6028764" cy="4351338"/>
          </a:xfrm>
        </p:spPr>
        <p:txBody>
          <a:bodyPr>
            <a:normAutofit fontScale="85000" lnSpcReduction="10000"/>
          </a:bodyPr>
          <a:lstStyle/>
          <a:p>
            <a:r>
              <a:rPr lang="en-GB" dirty="0"/>
              <a:t>This view lists the recommended addresses for you to call on.</a:t>
            </a:r>
          </a:p>
          <a:p>
            <a:r>
              <a:rPr lang="en-GB" dirty="0"/>
              <a:t>Existing registered addresses, recently visited and declined addresses </a:t>
            </a:r>
            <a:r>
              <a:rPr lang="en-GB" b="1" dirty="0"/>
              <a:t>are not listed</a:t>
            </a:r>
            <a:r>
              <a:rPr lang="en-GB" dirty="0"/>
              <a:t>.</a:t>
            </a:r>
          </a:p>
          <a:p>
            <a:r>
              <a:rPr lang="en-GB" dirty="0"/>
              <a:t>A few “priority” addresses may be shown with a red house icon, for various reasons, these are priorities (do not advise the citizen that their address is a priority).  You can click the “View Priorities” button to filter the list to just show the priority addresses (if there are any).</a:t>
            </a:r>
          </a:p>
          <a:p>
            <a:r>
              <a:rPr lang="en-GB" dirty="0"/>
              <a:t>Knock on the door and record the interaction using the button options.</a:t>
            </a:r>
          </a:p>
          <a:p>
            <a:endParaRPr lang="en-GB" dirty="0"/>
          </a:p>
        </p:txBody>
      </p:sp>
      <p:pic>
        <p:nvPicPr>
          <p:cNvPr id="5" name="Picture 4">
            <a:extLst>
              <a:ext uri="{FF2B5EF4-FFF2-40B4-BE49-F238E27FC236}">
                <a16:creationId xmlns:a16="http://schemas.microsoft.com/office/drawing/2014/main" id="{7E6A61AA-39C0-41E0-9284-0DB167B1B9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2092" y="1918446"/>
            <a:ext cx="4079353" cy="4415118"/>
          </a:xfrm>
          <a:prstGeom prst="rect">
            <a:avLst/>
          </a:prstGeom>
        </p:spPr>
      </p:pic>
      <p:cxnSp>
        <p:nvCxnSpPr>
          <p:cNvPr id="6" name="Straight Arrow Connector 5">
            <a:extLst>
              <a:ext uri="{FF2B5EF4-FFF2-40B4-BE49-F238E27FC236}">
                <a16:creationId xmlns:a16="http://schemas.microsoft.com/office/drawing/2014/main" id="{C36AE5CC-C5A4-F4D4-7FD6-07ED74DCF192}"/>
              </a:ext>
            </a:extLst>
          </p:cNvPr>
          <p:cNvCxnSpPr>
            <a:cxnSpLocks/>
          </p:cNvCxnSpPr>
          <p:nvPr/>
        </p:nvCxnSpPr>
        <p:spPr>
          <a:xfrm flipH="1">
            <a:off x="1105231" y="3429000"/>
            <a:ext cx="4327381" cy="2518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78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960A-9CFF-4E7B-B57D-AE6230177879}"/>
              </a:ext>
            </a:extLst>
          </p:cNvPr>
          <p:cNvSpPr>
            <a:spLocks noGrp="1"/>
          </p:cNvSpPr>
          <p:nvPr>
            <p:ph type="title"/>
          </p:nvPr>
        </p:nvSpPr>
        <p:spPr/>
        <p:txBody>
          <a:bodyPr/>
          <a:lstStyle/>
          <a:p>
            <a:r>
              <a:rPr lang="en-GB" dirty="0"/>
              <a:t>Street View: Interactions</a:t>
            </a:r>
          </a:p>
        </p:txBody>
      </p:sp>
      <p:sp>
        <p:nvSpPr>
          <p:cNvPr id="3" name="Content Placeholder 2">
            <a:extLst>
              <a:ext uri="{FF2B5EF4-FFF2-40B4-BE49-F238E27FC236}">
                <a16:creationId xmlns:a16="http://schemas.microsoft.com/office/drawing/2014/main" id="{E56B8716-073E-416C-B656-6F9BC0A50AF8}"/>
              </a:ext>
            </a:extLst>
          </p:cNvPr>
          <p:cNvSpPr>
            <a:spLocks noGrp="1"/>
          </p:cNvSpPr>
          <p:nvPr>
            <p:ph idx="1"/>
          </p:nvPr>
        </p:nvSpPr>
        <p:spPr>
          <a:xfrm>
            <a:off x="5325036" y="1825625"/>
            <a:ext cx="6028764" cy="4351338"/>
          </a:xfrm>
        </p:spPr>
        <p:txBody>
          <a:bodyPr>
            <a:normAutofit fontScale="92500" lnSpcReduction="10000"/>
          </a:bodyPr>
          <a:lstStyle/>
          <a:p>
            <a:r>
              <a:rPr lang="en-GB" dirty="0"/>
              <a:t>If you click “Not in” the address is removed from everyone's list </a:t>
            </a:r>
            <a:r>
              <a:rPr lang="en-GB" b="1" dirty="0"/>
              <a:t>until 6pm that evening</a:t>
            </a:r>
          </a:p>
          <a:p>
            <a:r>
              <a:rPr lang="en-GB" dirty="0"/>
              <a:t>If you post a card/flyer/collateral through the door, click “Carded” and this address will be </a:t>
            </a:r>
            <a:r>
              <a:rPr lang="en-GB" b="1" dirty="0"/>
              <a:t>removed for a week</a:t>
            </a:r>
          </a:p>
          <a:p>
            <a:r>
              <a:rPr lang="en-GB" dirty="0"/>
              <a:t>Surveyed, Send Survey and Declined households are removed for </a:t>
            </a:r>
            <a:r>
              <a:rPr lang="en-GB" b="1" dirty="0"/>
              <a:t>six months</a:t>
            </a:r>
          </a:p>
          <a:p>
            <a:r>
              <a:rPr lang="en-GB" dirty="0"/>
              <a:t>Remove, takes the address </a:t>
            </a:r>
            <a:r>
              <a:rPr lang="en-GB" b="1" dirty="0"/>
              <a:t>off the database permanently</a:t>
            </a:r>
            <a:r>
              <a:rPr lang="en-GB" dirty="0"/>
              <a:t>, use this for incorrect, non-household addresses (</a:t>
            </a:r>
            <a:r>
              <a:rPr lang="en-GB" dirty="0" err="1"/>
              <a:t>eg</a:t>
            </a:r>
            <a:r>
              <a:rPr lang="en-GB" dirty="0"/>
              <a:t> Electrical sub stations, phone boxes etc)</a:t>
            </a:r>
          </a:p>
          <a:p>
            <a:endParaRPr lang="en-GB" dirty="0"/>
          </a:p>
        </p:txBody>
      </p:sp>
      <p:pic>
        <p:nvPicPr>
          <p:cNvPr id="5" name="Picture 4">
            <a:extLst>
              <a:ext uri="{FF2B5EF4-FFF2-40B4-BE49-F238E27FC236}">
                <a16:creationId xmlns:a16="http://schemas.microsoft.com/office/drawing/2014/main" id="{7E6A61AA-39C0-41E0-9284-0DB167B1B9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2332" y="1918446"/>
            <a:ext cx="4038873" cy="4415118"/>
          </a:xfrm>
          <a:prstGeom prst="rect">
            <a:avLst/>
          </a:prstGeom>
        </p:spPr>
      </p:pic>
    </p:spTree>
    <p:extLst>
      <p:ext uri="{BB962C8B-B14F-4D97-AF65-F5344CB8AC3E}">
        <p14:creationId xmlns:p14="http://schemas.microsoft.com/office/powerpoint/2010/main" val="116906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D683-B65E-40A3-8820-70556FC4B477}"/>
              </a:ext>
            </a:extLst>
          </p:cNvPr>
          <p:cNvSpPr>
            <a:spLocks noGrp="1"/>
          </p:cNvSpPr>
          <p:nvPr>
            <p:ph type="title"/>
          </p:nvPr>
        </p:nvSpPr>
        <p:spPr/>
        <p:txBody>
          <a:bodyPr/>
          <a:lstStyle/>
          <a:p>
            <a:r>
              <a:rPr lang="en-GB" dirty="0"/>
              <a:t>Perform the Survey (Tips)</a:t>
            </a:r>
          </a:p>
        </p:txBody>
      </p:sp>
      <p:sp>
        <p:nvSpPr>
          <p:cNvPr id="3" name="Content Placeholder 2">
            <a:extLst>
              <a:ext uri="{FF2B5EF4-FFF2-40B4-BE49-F238E27FC236}">
                <a16:creationId xmlns:a16="http://schemas.microsoft.com/office/drawing/2014/main" id="{1CFC94A6-4099-46D6-B220-42B5440970AE}"/>
              </a:ext>
            </a:extLst>
          </p:cNvPr>
          <p:cNvSpPr>
            <a:spLocks noGrp="1"/>
          </p:cNvSpPr>
          <p:nvPr>
            <p:ph idx="1"/>
          </p:nvPr>
        </p:nvSpPr>
        <p:spPr>
          <a:xfrm>
            <a:off x="5069541" y="1825625"/>
            <a:ext cx="6284259" cy="4351338"/>
          </a:xfrm>
        </p:spPr>
        <p:txBody>
          <a:bodyPr>
            <a:normAutofit fontScale="77500" lnSpcReduction="20000"/>
          </a:bodyPr>
          <a:lstStyle/>
          <a:p>
            <a:r>
              <a:rPr lang="en-GB" dirty="0">
                <a:solidFill>
                  <a:srgbClr val="FF0000"/>
                </a:solidFill>
              </a:rPr>
              <a:t>Do not call it a “Survey”, </a:t>
            </a:r>
            <a:r>
              <a:rPr lang="en-GB" dirty="0"/>
              <a:t>you are there for a “quick chat/conversation and are trying to find out about the area”</a:t>
            </a:r>
          </a:p>
          <a:p>
            <a:r>
              <a:rPr lang="en-GB" dirty="0">
                <a:solidFill>
                  <a:srgbClr val="FF0000"/>
                </a:solidFill>
              </a:rPr>
              <a:t>Set the timeframe</a:t>
            </a:r>
            <a:r>
              <a:rPr lang="en-GB" dirty="0"/>
              <a:t>: </a:t>
            </a:r>
            <a:r>
              <a:rPr lang="en-GB" dirty="0" err="1"/>
              <a:t>eg</a:t>
            </a:r>
            <a:r>
              <a:rPr lang="en-GB" dirty="0"/>
              <a:t>:“It will only take five minutes, I only have five minutes actually as I have been tasked with doing the whole street!”</a:t>
            </a:r>
          </a:p>
          <a:p>
            <a:r>
              <a:rPr lang="en-GB" dirty="0">
                <a:solidFill>
                  <a:srgbClr val="FF0000"/>
                </a:solidFill>
              </a:rPr>
              <a:t>Initial try for registration</a:t>
            </a:r>
            <a:r>
              <a:rPr lang="en-GB" dirty="0"/>
              <a:t>: “Would it be OK if we keep in touch with you afterwards, so we can update you regarding anything you mention today?”</a:t>
            </a:r>
          </a:p>
          <a:p>
            <a:r>
              <a:rPr lang="en-GB" dirty="0">
                <a:solidFill>
                  <a:srgbClr val="FF0000"/>
                </a:solidFill>
              </a:rPr>
              <a:t>3 key points</a:t>
            </a:r>
            <a:r>
              <a:rPr lang="en-GB" dirty="0"/>
              <a:t>: It’s free, It’s confidential and you can un-subscribe at any time.</a:t>
            </a:r>
          </a:p>
          <a:p>
            <a:r>
              <a:rPr lang="en-GB" dirty="0"/>
              <a:t>Click either Green or Grey (non-register)  Don’t press the point, they have a chance at the end to change their mind.</a:t>
            </a:r>
          </a:p>
        </p:txBody>
      </p:sp>
      <p:pic>
        <p:nvPicPr>
          <p:cNvPr id="6" name="Picture 5">
            <a:extLst>
              <a:ext uri="{FF2B5EF4-FFF2-40B4-BE49-F238E27FC236}">
                <a16:creationId xmlns:a16="http://schemas.microsoft.com/office/drawing/2014/main" id="{758ECF41-32D3-6829-F848-625BF616B5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4827" y="1492624"/>
            <a:ext cx="4334738" cy="4598894"/>
          </a:xfrm>
          <a:prstGeom prst="rect">
            <a:avLst/>
          </a:prstGeom>
        </p:spPr>
      </p:pic>
    </p:spTree>
    <p:extLst>
      <p:ext uri="{BB962C8B-B14F-4D97-AF65-F5344CB8AC3E}">
        <p14:creationId xmlns:p14="http://schemas.microsoft.com/office/powerpoint/2010/main" val="259727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A7E0-CC5C-D908-E42C-AFF1C9E60759}"/>
              </a:ext>
            </a:extLst>
          </p:cNvPr>
          <p:cNvSpPr>
            <a:spLocks noGrp="1"/>
          </p:cNvSpPr>
          <p:nvPr>
            <p:ph type="title"/>
          </p:nvPr>
        </p:nvSpPr>
        <p:spPr>
          <a:xfrm>
            <a:off x="2450990" y="154213"/>
            <a:ext cx="8880944" cy="1325563"/>
          </a:xfrm>
        </p:spPr>
        <p:txBody>
          <a:bodyPr/>
          <a:lstStyle/>
          <a:p>
            <a:r>
              <a:rPr lang="en-GB" dirty="0"/>
              <a:t>Why Bother?</a:t>
            </a:r>
          </a:p>
        </p:txBody>
      </p:sp>
      <p:sp>
        <p:nvSpPr>
          <p:cNvPr id="3" name="Content Placeholder 2">
            <a:extLst>
              <a:ext uri="{FF2B5EF4-FFF2-40B4-BE49-F238E27FC236}">
                <a16:creationId xmlns:a16="http://schemas.microsoft.com/office/drawing/2014/main" id="{B59F20AC-A263-9C77-0E67-B2B3A2CA3F16}"/>
              </a:ext>
            </a:extLst>
          </p:cNvPr>
          <p:cNvSpPr>
            <a:spLocks noGrp="1"/>
          </p:cNvSpPr>
          <p:nvPr>
            <p:ph idx="1"/>
          </p:nvPr>
        </p:nvSpPr>
        <p:spPr>
          <a:xfrm>
            <a:off x="838200" y="1983849"/>
            <a:ext cx="10515600" cy="4193113"/>
          </a:xfrm>
        </p:spPr>
        <p:txBody>
          <a:bodyPr/>
          <a:lstStyle/>
          <a:p>
            <a:r>
              <a:rPr lang="en-GB" dirty="0"/>
              <a:t>Public confidence, so what? (what are the benefits for you?)</a:t>
            </a:r>
          </a:p>
          <a:p>
            <a:r>
              <a:rPr lang="en-GB" dirty="0"/>
              <a:t>More intel to catch criminals</a:t>
            </a:r>
          </a:p>
          <a:p>
            <a:r>
              <a:rPr lang="en-GB" dirty="0"/>
              <a:t>Drive engagement: Action when you need it</a:t>
            </a:r>
          </a:p>
          <a:p>
            <a:r>
              <a:rPr lang="en-GB" dirty="0"/>
              <a:t>Connect with local contacts</a:t>
            </a:r>
          </a:p>
          <a:p>
            <a:r>
              <a:rPr lang="en-GB" dirty="0"/>
              <a:t>Drive Neighbourhood Watch Activity: Active Citizens</a:t>
            </a:r>
          </a:p>
          <a:p>
            <a:pPr marL="0" indent="0">
              <a:buNone/>
            </a:pPr>
            <a:endParaRPr lang="en-GB" dirty="0"/>
          </a:p>
        </p:txBody>
      </p:sp>
      <p:pic>
        <p:nvPicPr>
          <p:cNvPr id="7" name="Picture 6" descr="Doubtful man in pink background">
            <a:extLst>
              <a:ext uri="{FF2B5EF4-FFF2-40B4-BE49-F238E27FC236}">
                <a16:creationId xmlns:a16="http://schemas.microsoft.com/office/drawing/2014/main" id="{9B66B65E-A7DE-77C9-B7C9-FA63F96D0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450990" cy="1633993"/>
          </a:xfrm>
          <a:prstGeom prst="rect">
            <a:avLst/>
          </a:prstGeom>
        </p:spPr>
      </p:pic>
    </p:spTree>
    <p:extLst>
      <p:ext uri="{BB962C8B-B14F-4D97-AF65-F5344CB8AC3E}">
        <p14:creationId xmlns:p14="http://schemas.microsoft.com/office/powerpoint/2010/main" val="3629276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FF8C-95D1-45CC-A361-BA1A249C08FC}"/>
              </a:ext>
            </a:extLst>
          </p:cNvPr>
          <p:cNvSpPr>
            <a:spLocks noGrp="1"/>
          </p:cNvSpPr>
          <p:nvPr>
            <p:ph type="title"/>
          </p:nvPr>
        </p:nvSpPr>
        <p:spPr/>
        <p:txBody>
          <a:bodyPr/>
          <a:lstStyle/>
          <a:p>
            <a:r>
              <a:rPr lang="en-GB" dirty="0"/>
              <a:t>Go Ahead… (registration method)</a:t>
            </a:r>
          </a:p>
        </p:txBody>
      </p:sp>
      <p:sp>
        <p:nvSpPr>
          <p:cNvPr id="3" name="Content Placeholder 2">
            <a:extLst>
              <a:ext uri="{FF2B5EF4-FFF2-40B4-BE49-F238E27FC236}">
                <a16:creationId xmlns:a16="http://schemas.microsoft.com/office/drawing/2014/main" id="{62FAED38-F056-49BB-80FE-D71052B595B3}"/>
              </a:ext>
            </a:extLst>
          </p:cNvPr>
          <p:cNvSpPr>
            <a:spLocks noGrp="1"/>
          </p:cNvSpPr>
          <p:nvPr>
            <p:ph idx="1"/>
          </p:nvPr>
        </p:nvSpPr>
        <p:spPr>
          <a:xfrm>
            <a:off x="4930978" y="1690688"/>
            <a:ext cx="6503504" cy="4351338"/>
          </a:xfrm>
        </p:spPr>
        <p:txBody>
          <a:bodyPr/>
          <a:lstStyle/>
          <a:p>
            <a:r>
              <a:rPr lang="en-GB" dirty="0"/>
              <a:t>Fill in the basic details and click “Next”</a:t>
            </a:r>
          </a:p>
          <a:p>
            <a:r>
              <a:rPr lang="en-GB" dirty="0"/>
              <a:t>This will check if they are already registered or not.</a:t>
            </a:r>
          </a:p>
          <a:p>
            <a:r>
              <a:rPr lang="en-GB" dirty="0"/>
              <a:t>If they are registered, it will tell you and send them an email to do the survey in their own time.  Ask them to look out for the email and reassure them that the information they provide is important etc.</a:t>
            </a:r>
          </a:p>
        </p:txBody>
      </p:sp>
      <p:pic>
        <p:nvPicPr>
          <p:cNvPr id="6" name="Picture 5">
            <a:extLst>
              <a:ext uri="{FF2B5EF4-FFF2-40B4-BE49-F238E27FC236}">
                <a16:creationId xmlns:a16="http://schemas.microsoft.com/office/drawing/2014/main" id="{FE6FF43E-1B53-E278-934A-6074311BE3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4836" y="1690688"/>
            <a:ext cx="4044213" cy="3612777"/>
          </a:xfrm>
          <a:prstGeom prst="rect">
            <a:avLst/>
          </a:prstGeom>
        </p:spPr>
      </p:pic>
    </p:spTree>
    <p:extLst>
      <p:ext uri="{BB962C8B-B14F-4D97-AF65-F5344CB8AC3E}">
        <p14:creationId xmlns:p14="http://schemas.microsoft.com/office/powerpoint/2010/main" val="309655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D4A3-F6F8-4BEE-9F12-2DFA2F5B614C}"/>
              </a:ext>
            </a:extLst>
          </p:cNvPr>
          <p:cNvSpPr>
            <a:spLocks noGrp="1"/>
          </p:cNvSpPr>
          <p:nvPr>
            <p:ph type="title"/>
          </p:nvPr>
        </p:nvSpPr>
        <p:spPr/>
        <p:txBody>
          <a:bodyPr/>
          <a:lstStyle/>
          <a:p>
            <a:r>
              <a:rPr lang="en-GB" dirty="0"/>
              <a:t>Go Ahead… New Registration</a:t>
            </a:r>
          </a:p>
        </p:txBody>
      </p:sp>
      <p:sp>
        <p:nvSpPr>
          <p:cNvPr id="3" name="Content Placeholder 2">
            <a:extLst>
              <a:ext uri="{FF2B5EF4-FFF2-40B4-BE49-F238E27FC236}">
                <a16:creationId xmlns:a16="http://schemas.microsoft.com/office/drawing/2014/main" id="{01207291-01D7-40C0-B9F3-A688D05E6BB8}"/>
              </a:ext>
            </a:extLst>
          </p:cNvPr>
          <p:cNvSpPr>
            <a:spLocks noGrp="1"/>
          </p:cNvSpPr>
          <p:nvPr>
            <p:ph idx="1"/>
          </p:nvPr>
        </p:nvSpPr>
        <p:spPr>
          <a:xfrm>
            <a:off x="4718176" y="1825625"/>
            <a:ext cx="6635623" cy="4351338"/>
          </a:xfrm>
        </p:spPr>
        <p:txBody>
          <a:bodyPr>
            <a:normAutofit fontScale="77500" lnSpcReduction="20000"/>
          </a:bodyPr>
          <a:lstStyle/>
          <a:p>
            <a:r>
              <a:rPr lang="en-GB" dirty="0"/>
              <a:t>If the person is not already registered, you will see this screen next.</a:t>
            </a:r>
          </a:p>
          <a:p>
            <a:r>
              <a:rPr lang="en-GB" dirty="0"/>
              <a:t>Ask for a mobile number, explain that this is only used if we need to let them know that their email has stopped working or if something is really urgent.</a:t>
            </a:r>
          </a:p>
          <a:p>
            <a:r>
              <a:rPr lang="en-GB" dirty="0"/>
              <a:t>Ask if they will agree to receive information from “Crime and Safety partners”.  </a:t>
            </a:r>
          </a:p>
          <a:p>
            <a:r>
              <a:rPr lang="en-GB" dirty="0"/>
              <a:t>Point out:</a:t>
            </a:r>
          </a:p>
          <a:p>
            <a:pPr lvl="1"/>
            <a:r>
              <a:rPr lang="en-GB" dirty="0"/>
              <a:t>This is NOT marketing information</a:t>
            </a:r>
          </a:p>
          <a:p>
            <a:pPr lvl="1"/>
            <a:r>
              <a:rPr lang="en-GB" dirty="0"/>
              <a:t>No data will ever be sold or shared</a:t>
            </a:r>
          </a:p>
          <a:p>
            <a:pPr lvl="1"/>
            <a:r>
              <a:rPr lang="en-GB" dirty="0"/>
              <a:t>They can turn any partner off at any time from any email</a:t>
            </a:r>
          </a:p>
          <a:p>
            <a:pPr lvl="1"/>
            <a:endParaRPr lang="en-GB" dirty="0"/>
          </a:p>
          <a:p>
            <a:pPr marL="0" indent="0">
              <a:buNone/>
            </a:pPr>
            <a:r>
              <a:rPr lang="en-GB" dirty="0"/>
              <a:t>Ask a final time if they agree, tick the box and click create account. (Explain that they will receive an email to confirm)</a:t>
            </a:r>
          </a:p>
        </p:txBody>
      </p:sp>
      <p:sp>
        <p:nvSpPr>
          <p:cNvPr id="8" name="Rectangle: Diagonal Corners Rounded 7">
            <a:extLst>
              <a:ext uri="{FF2B5EF4-FFF2-40B4-BE49-F238E27FC236}">
                <a16:creationId xmlns:a16="http://schemas.microsoft.com/office/drawing/2014/main" id="{4675EB60-2218-4C2E-B9D0-1231C9910B39}"/>
              </a:ext>
            </a:extLst>
          </p:cNvPr>
          <p:cNvSpPr/>
          <p:nvPr/>
        </p:nvSpPr>
        <p:spPr>
          <a:xfrm>
            <a:off x="7786277" y="208768"/>
            <a:ext cx="4063116" cy="1447648"/>
          </a:xfrm>
          <a:prstGeom prst="round2DiagRect">
            <a:avLst>
              <a:gd name="adj1" fmla="val 16667"/>
              <a:gd name="adj2" fmla="val 26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200" dirty="0"/>
              <a:t>They must have “</a:t>
            </a:r>
            <a:r>
              <a:rPr lang="en-GB" sz="1200" b="1" dirty="0"/>
              <a:t>Police</a:t>
            </a:r>
            <a:r>
              <a:rPr lang="en-GB" sz="1200" dirty="0"/>
              <a:t>” ticked to receive any service</a:t>
            </a:r>
          </a:p>
          <a:p>
            <a:pPr marL="0" indent="0">
              <a:buNone/>
            </a:pPr>
            <a:r>
              <a:rPr lang="en-GB" sz="1200" dirty="0"/>
              <a:t>“</a:t>
            </a:r>
            <a:r>
              <a:rPr lang="en-GB" sz="1200" b="1" dirty="0"/>
              <a:t>Action Fraud</a:t>
            </a:r>
            <a:r>
              <a:rPr lang="en-GB" sz="1200" dirty="0"/>
              <a:t>” will warn them about scams and fraud attempts</a:t>
            </a:r>
          </a:p>
          <a:p>
            <a:pPr marL="0" indent="0">
              <a:buNone/>
            </a:pPr>
            <a:r>
              <a:rPr lang="en-GB" sz="1200" b="1" dirty="0"/>
              <a:t>“Neighbourhood Watch” </a:t>
            </a:r>
            <a:r>
              <a:rPr lang="en-GB" sz="1200" dirty="0"/>
              <a:t>will connect them with the local coordinator and enable trusted volunteers to help keep the database updated.</a:t>
            </a:r>
          </a:p>
        </p:txBody>
      </p:sp>
      <p:pic>
        <p:nvPicPr>
          <p:cNvPr id="5" name="Picture 4">
            <a:extLst>
              <a:ext uri="{FF2B5EF4-FFF2-40B4-BE49-F238E27FC236}">
                <a16:creationId xmlns:a16="http://schemas.microsoft.com/office/drawing/2014/main" id="{C6A51FF9-2401-A62D-89F5-6E2F742233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0264" y="1671331"/>
            <a:ext cx="3951858" cy="4833150"/>
          </a:xfrm>
          <a:prstGeom prst="rect">
            <a:avLst/>
          </a:prstGeom>
        </p:spPr>
      </p:pic>
    </p:spTree>
    <p:extLst>
      <p:ext uri="{BB962C8B-B14F-4D97-AF65-F5344CB8AC3E}">
        <p14:creationId xmlns:p14="http://schemas.microsoft.com/office/powerpoint/2010/main" val="77135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3581400" y="365125"/>
            <a:ext cx="7772400" cy="1325563"/>
          </a:xfrm>
        </p:spPr>
        <p:txBody>
          <a:bodyPr/>
          <a:lstStyle/>
          <a:p>
            <a:r>
              <a:rPr lang="en-GB" dirty="0"/>
              <a:t>The “Conversation”</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3581399" y="1443318"/>
            <a:ext cx="8036859" cy="4733645"/>
          </a:xfrm>
        </p:spPr>
        <p:txBody>
          <a:bodyPr>
            <a:normAutofit fontScale="77500" lnSpcReduction="20000"/>
          </a:bodyPr>
          <a:lstStyle/>
          <a:p>
            <a:r>
              <a:rPr lang="en-GB" dirty="0"/>
              <a:t>Start with “What’s good”, you are not there to solve every problem they can think of, this is a conversation about what they think about the area.</a:t>
            </a:r>
          </a:p>
          <a:p>
            <a:pPr marL="0" indent="0">
              <a:buNone/>
            </a:pPr>
            <a:r>
              <a:rPr lang="en-GB" dirty="0"/>
              <a:t>Q1: Just list a </a:t>
            </a:r>
            <a:r>
              <a:rPr lang="en-GB" b="1" dirty="0"/>
              <a:t>few key words</a:t>
            </a:r>
            <a:r>
              <a:rPr lang="en-GB" dirty="0"/>
              <a:t>, (</a:t>
            </a:r>
            <a:r>
              <a:rPr lang="en-GB" dirty="0" err="1"/>
              <a:t>Eg</a:t>
            </a:r>
            <a:r>
              <a:rPr lang="en-GB" dirty="0"/>
              <a:t>, shops, Transport, park), not sentences.</a:t>
            </a:r>
          </a:p>
          <a:p>
            <a:pPr marL="0" indent="0">
              <a:buNone/>
            </a:pPr>
            <a:r>
              <a:rPr lang="en-GB" dirty="0"/>
              <a:t>Q2: If/when safe to do so, </a:t>
            </a:r>
            <a:r>
              <a:rPr lang="en-GB" b="1" dirty="0"/>
              <a:t>pass the device to them</a:t>
            </a:r>
            <a:r>
              <a:rPr lang="en-GB" dirty="0"/>
              <a:t>, give them time to consider the choices.  </a:t>
            </a:r>
          </a:p>
          <a:p>
            <a:r>
              <a:rPr lang="en-GB" b="1" dirty="0"/>
              <a:t>Do NOT influence </a:t>
            </a:r>
            <a:r>
              <a:rPr lang="en-GB" dirty="0"/>
              <a:t>(“Next door said…”)</a:t>
            </a:r>
          </a:p>
          <a:p>
            <a:r>
              <a:rPr lang="en-GB" dirty="0"/>
              <a:t>Ideally </a:t>
            </a:r>
            <a:r>
              <a:rPr lang="en-GB" b="1" dirty="0"/>
              <a:t>3-5 options </a:t>
            </a:r>
            <a:r>
              <a:rPr lang="en-GB" dirty="0"/>
              <a:t>is fine, if they try to tick all/lots, ask which are their priority ones.  “Which ones should be addressed first by Police, locals and partners?”</a:t>
            </a:r>
          </a:p>
          <a:p>
            <a:r>
              <a:rPr lang="en-GB" dirty="0"/>
              <a:t>There is an “I have no issues” option</a:t>
            </a:r>
          </a:p>
          <a:p>
            <a:r>
              <a:rPr lang="en-GB" dirty="0"/>
              <a:t>Type one or two words what the top issue is</a:t>
            </a:r>
          </a:p>
          <a:p>
            <a:r>
              <a:rPr lang="en-GB" dirty="0"/>
              <a:t>Record any other issues that may be added to the list in the future.</a:t>
            </a:r>
          </a:p>
        </p:txBody>
      </p:sp>
      <p:pic>
        <p:nvPicPr>
          <p:cNvPr id="10" name="Picture 9">
            <a:extLst>
              <a:ext uri="{FF2B5EF4-FFF2-40B4-BE49-F238E27FC236}">
                <a16:creationId xmlns:a16="http://schemas.microsoft.com/office/drawing/2014/main" id="{0B7E41D4-C19D-A58D-1866-C0747D2567E1}"/>
              </a:ext>
            </a:extLst>
          </p:cNvPr>
          <p:cNvPicPr>
            <a:picLocks noChangeAspect="1"/>
          </p:cNvPicPr>
          <p:nvPr/>
        </p:nvPicPr>
        <p:blipFill>
          <a:blip r:embed="rId2"/>
          <a:stretch>
            <a:fillRect/>
          </a:stretch>
        </p:blipFill>
        <p:spPr>
          <a:xfrm>
            <a:off x="344641" y="291354"/>
            <a:ext cx="2585546" cy="6046693"/>
          </a:xfrm>
          <a:prstGeom prst="rect">
            <a:avLst/>
          </a:prstGeom>
        </p:spPr>
      </p:pic>
    </p:spTree>
    <p:extLst>
      <p:ext uri="{BB962C8B-B14F-4D97-AF65-F5344CB8AC3E}">
        <p14:creationId xmlns:p14="http://schemas.microsoft.com/office/powerpoint/2010/main" val="1343174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3581400" y="365126"/>
            <a:ext cx="7772400" cy="795804"/>
          </a:xfrm>
        </p:spPr>
        <p:txBody>
          <a:bodyPr/>
          <a:lstStyle/>
          <a:p>
            <a:r>
              <a:rPr lang="en-GB" dirty="0"/>
              <a:t>Translation</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3581399" y="1443318"/>
            <a:ext cx="8036859" cy="4733645"/>
          </a:xfrm>
        </p:spPr>
        <p:txBody>
          <a:bodyPr>
            <a:normAutofit lnSpcReduction="10000"/>
          </a:bodyPr>
          <a:lstStyle/>
          <a:p>
            <a:r>
              <a:rPr lang="en-GB" dirty="0"/>
              <a:t>If someone is struggling with English, use the translate drop down to translate all the questions into any of 100 languages.</a:t>
            </a:r>
          </a:p>
          <a:p>
            <a:r>
              <a:rPr lang="en-GB" dirty="0"/>
              <a:t>If they enter “free text” in non-English, use the “Translate Inputted Free Text” button to translate it back to English before moving on (check that they have understood the question).</a:t>
            </a:r>
          </a:p>
          <a:p>
            <a:r>
              <a:rPr lang="en-GB" dirty="0"/>
              <a:t>Its not perfect!  Sometimes the translation is a little off and other times the page needs refreshing.. sorry.</a:t>
            </a:r>
          </a:p>
          <a:p>
            <a:r>
              <a:rPr lang="en-GB" dirty="0"/>
              <a:t>Use the “Back To English” button to transfer back to English at the end of the survey (or anytime)</a:t>
            </a:r>
          </a:p>
        </p:txBody>
      </p:sp>
      <p:pic>
        <p:nvPicPr>
          <p:cNvPr id="5" name="Picture 4">
            <a:extLst>
              <a:ext uri="{FF2B5EF4-FFF2-40B4-BE49-F238E27FC236}">
                <a16:creationId xmlns:a16="http://schemas.microsoft.com/office/drawing/2014/main" id="{1A71DCFE-8463-5184-B89C-083752B0B572}"/>
              </a:ext>
            </a:extLst>
          </p:cNvPr>
          <p:cNvPicPr>
            <a:picLocks noChangeAspect="1"/>
          </p:cNvPicPr>
          <p:nvPr/>
        </p:nvPicPr>
        <p:blipFill>
          <a:blip r:embed="rId2"/>
          <a:stretch>
            <a:fillRect/>
          </a:stretch>
        </p:blipFill>
        <p:spPr>
          <a:xfrm>
            <a:off x="133184" y="152400"/>
            <a:ext cx="3318337" cy="5688106"/>
          </a:xfrm>
          <a:prstGeom prst="rect">
            <a:avLst/>
          </a:prstGeom>
        </p:spPr>
      </p:pic>
      <p:pic>
        <p:nvPicPr>
          <p:cNvPr id="7" name="Picture 6">
            <a:extLst>
              <a:ext uri="{FF2B5EF4-FFF2-40B4-BE49-F238E27FC236}">
                <a16:creationId xmlns:a16="http://schemas.microsoft.com/office/drawing/2014/main" id="{5D228963-2FD5-D453-E2F4-C5F6CAE11BD1}"/>
              </a:ext>
            </a:extLst>
          </p:cNvPr>
          <p:cNvPicPr>
            <a:picLocks noChangeAspect="1"/>
          </p:cNvPicPr>
          <p:nvPr/>
        </p:nvPicPr>
        <p:blipFill>
          <a:blip r:embed="rId3"/>
          <a:stretch>
            <a:fillRect/>
          </a:stretch>
        </p:blipFill>
        <p:spPr>
          <a:xfrm>
            <a:off x="180357" y="5293877"/>
            <a:ext cx="3223989" cy="1245104"/>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C9E4E819-629C-AD94-3C90-0B192775FC30}"/>
              </a:ext>
            </a:extLst>
          </p:cNvPr>
          <p:cNvCxnSpPr>
            <a:cxnSpLocks/>
          </p:cNvCxnSpPr>
          <p:nvPr/>
        </p:nvCxnSpPr>
        <p:spPr>
          <a:xfrm flipH="1" flipV="1">
            <a:off x="972671" y="365126"/>
            <a:ext cx="2783541" cy="16519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32C276-8F97-FE08-9466-B069A27690A0}"/>
              </a:ext>
            </a:extLst>
          </p:cNvPr>
          <p:cNvCxnSpPr>
            <a:cxnSpLocks/>
          </p:cNvCxnSpPr>
          <p:nvPr/>
        </p:nvCxnSpPr>
        <p:spPr>
          <a:xfrm flipH="1">
            <a:off x="1331259" y="3101788"/>
            <a:ext cx="2523565" cy="5109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45FC73C-8C85-85F5-19A3-A1324D9903D4}"/>
              </a:ext>
            </a:extLst>
          </p:cNvPr>
          <p:cNvCxnSpPr>
            <a:cxnSpLocks/>
          </p:cNvCxnSpPr>
          <p:nvPr/>
        </p:nvCxnSpPr>
        <p:spPr>
          <a:xfrm flipH="1">
            <a:off x="2030506" y="5544671"/>
            <a:ext cx="1824318" cy="55132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8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344642" y="326886"/>
            <a:ext cx="7772400" cy="708301"/>
          </a:xfrm>
        </p:spPr>
        <p:txBody>
          <a:bodyPr/>
          <a:lstStyle/>
          <a:p>
            <a:r>
              <a:rPr lang="en-GB" dirty="0"/>
              <a:t>How Safe?</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6496379" y="1825625"/>
            <a:ext cx="5121879" cy="4351338"/>
          </a:xfrm>
        </p:spPr>
        <p:txBody>
          <a:bodyPr>
            <a:normAutofit/>
          </a:bodyPr>
          <a:lstStyle/>
          <a:p>
            <a:r>
              <a:rPr lang="en-GB" dirty="0"/>
              <a:t>Q4: Questions about feelings can vary a lot, don’t lead</a:t>
            </a:r>
          </a:p>
          <a:p>
            <a:r>
              <a:rPr lang="en-GB" dirty="0"/>
              <a:t>There is a “Don’t know” question response if they are struggling to answer.</a:t>
            </a:r>
          </a:p>
        </p:txBody>
      </p:sp>
      <p:pic>
        <p:nvPicPr>
          <p:cNvPr id="10" name="Picture 9">
            <a:extLst>
              <a:ext uri="{FF2B5EF4-FFF2-40B4-BE49-F238E27FC236}">
                <a16:creationId xmlns:a16="http://schemas.microsoft.com/office/drawing/2014/main" id="{0B7E41D4-C19D-A58D-1866-C0747D2567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4642" y="1253131"/>
            <a:ext cx="5121880" cy="4741677"/>
          </a:xfrm>
          <a:prstGeom prst="rect">
            <a:avLst/>
          </a:prstGeom>
        </p:spPr>
      </p:pic>
    </p:spTree>
    <p:extLst>
      <p:ext uri="{BB962C8B-B14F-4D97-AF65-F5344CB8AC3E}">
        <p14:creationId xmlns:p14="http://schemas.microsoft.com/office/powerpoint/2010/main" val="1621291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347454" y="229954"/>
            <a:ext cx="7265894" cy="696374"/>
          </a:xfrm>
        </p:spPr>
        <p:txBody>
          <a:bodyPr/>
          <a:lstStyle/>
          <a:p>
            <a:r>
              <a:rPr lang="en-GB" dirty="0"/>
              <a:t>How Good Are We?</a:t>
            </a:r>
          </a:p>
        </p:txBody>
      </p:sp>
      <p:pic>
        <p:nvPicPr>
          <p:cNvPr id="5" name="Picture 4">
            <a:extLst>
              <a:ext uri="{FF2B5EF4-FFF2-40B4-BE49-F238E27FC236}">
                <a16:creationId xmlns:a16="http://schemas.microsoft.com/office/drawing/2014/main" id="{2CAD2A32-5867-57F0-A1E9-C31983741A02}"/>
              </a:ext>
            </a:extLst>
          </p:cNvPr>
          <p:cNvPicPr>
            <a:picLocks noChangeAspect="1"/>
          </p:cNvPicPr>
          <p:nvPr/>
        </p:nvPicPr>
        <p:blipFill>
          <a:blip r:embed="rId2"/>
          <a:stretch>
            <a:fillRect/>
          </a:stretch>
        </p:blipFill>
        <p:spPr>
          <a:xfrm>
            <a:off x="347454" y="1027905"/>
            <a:ext cx="3640125" cy="5402101"/>
          </a:xfrm>
          <a:prstGeom prst="rect">
            <a:avLst/>
          </a:prstGeom>
        </p:spPr>
      </p:pic>
      <p:sp>
        <p:nvSpPr>
          <p:cNvPr id="4" name="Content Placeholder 2">
            <a:extLst>
              <a:ext uri="{FF2B5EF4-FFF2-40B4-BE49-F238E27FC236}">
                <a16:creationId xmlns:a16="http://schemas.microsoft.com/office/drawing/2014/main" id="{BA1576F7-3D10-8C7F-D296-3751866A50B8}"/>
              </a:ext>
            </a:extLst>
          </p:cNvPr>
          <p:cNvSpPr>
            <a:spLocks noGrp="1"/>
          </p:cNvSpPr>
          <p:nvPr>
            <p:ph idx="1"/>
          </p:nvPr>
        </p:nvSpPr>
        <p:spPr>
          <a:xfrm>
            <a:off x="5144495" y="1825625"/>
            <a:ext cx="6473764" cy="4351338"/>
          </a:xfrm>
        </p:spPr>
        <p:txBody>
          <a:bodyPr>
            <a:normAutofit/>
          </a:bodyPr>
          <a:lstStyle/>
          <a:p>
            <a:r>
              <a:rPr lang="en-GB" dirty="0"/>
              <a:t>Q5: It is important that the person being surveyed does not feel pressured.</a:t>
            </a:r>
          </a:p>
          <a:p>
            <a:r>
              <a:rPr lang="en-GB" dirty="0"/>
              <a:t>Say “just be honest” and give them time to consider their answer.  We want the public to feel that you are genuinely interested in their honest opinion.</a:t>
            </a:r>
          </a:p>
          <a:p>
            <a:r>
              <a:rPr lang="en-GB" dirty="0"/>
              <a:t>Half a turn away</a:t>
            </a:r>
          </a:p>
          <a:p>
            <a:r>
              <a:rPr lang="en-GB" dirty="0"/>
              <a:t>What will they think when they reflect on your visit afterwards?</a:t>
            </a:r>
          </a:p>
        </p:txBody>
      </p:sp>
    </p:spTree>
    <p:extLst>
      <p:ext uri="{BB962C8B-B14F-4D97-AF65-F5344CB8AC3E}">
        <p14:creationId xmlns:p14="http://schemas.microsoft.com/office/powerpoint/2010/main" val="157862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4D15-B93B-470A-98F4-66A8F749969B}"/>
              </a:ext>
            </a:extLst>
          </p:cNvPr>
          <p:cNvSpPr>
            <a:spLocks noGrp="1"/>
          </p:cNvSpPr>
          <p:nvPr>
            <p:ph type="title"/>
          </p:nvPr>
        </p:nvSpPr>
        <p:spPr/>
        <p:txBody>
          <a:bodyPr/>
          <a:lstStyle/>
          <a:p>
            <a:r>
              <a:rPr lang="en-GB" dirty="0"/>
              <a:t>Important: Email Verification</a:t>
            </a:r>
          </a:p>
        </p:txBody>
      </p:sp>
      <p:sp>
        <p:nvSpPr>
          <p:cNvPr id="3" name="Content Placeholder 2">
            <a:extLst>
              <a:ext uri="{FF2B5EF4-FFF2-40B4-BE49-F238E27FC236}">
                <a16:creationId xmlns:a16="http://schemas.microsoft.com/office/drawing/2014/main" id="{48B67392-54B3-4C0E-960C-CB9FDF2D41F8}"/>
              </a:ext>
            </a:extLst>
          </p:cNvPr>
          <p:cNvSpPr>
            <a:spLocks noGrp="1"/>
          </p:cNvSpPr>
          <p:nvPr>
            <p:ph idx="1"/>
          </p:nvPr>
        </p:nvSpPr>
        <p:spPr>
          <a:xfrm>
            <a:off x="4791635" y="1825625"/>
            <a:ext cx="6562165" cy="4351338"/>
          </a:xfrm>
        </p:spPr>
        <p:txBody>
          <a:bodyPr>
            <a:normAutofit lnSpcReduction="10000"/>
          </a:bodyPr>
          <a:lstStyle/>
          <a:p>
            <a:r>
              <a:rPr lang="en-GB" dirty="0"/>
              <a:t>It is vital that they </a:t>
            </a:r>
            <a:r>
              <a:rPr lang="en-GB" b="1" dirty="0"/>
              <a:t>click the link in the email </a:t>
            </a:r>
            <a:r>
              <a:rPr lang="en-GB" dirty="0"/>
              <a:t>that has been sent to them.  Otherwise the registration will be deleted.</a:t>
            </a:r>
          </a:p>
          <a:p>
            <a:r>
              <a:rPr lang="en-GB" dirty="0"/>
              <a:t>Ask: “</a:t>
            </a:r>
            <a:r>
              <a:rPr lang="en-GB" i="1" dirty="0"/>
              <a:t>Do you receive your emails on your mobile? Would you mind checking that you have received one from the Alert system?</a:t>
            </a:r>
            <a:r>
              <a:rPr lang="en-GB" dirty="0"/>
              <a:t>”</a:t>
            </a:r>
          </a:p>
          <a:p>
            <a:r>
              <a:rPr lang="en-GB" dirty="0"/>
              <a:t>Ask them to </a:t>
            </a:r>
            <a:r>
              <a:rPr lang="en-GB" b="1" dirty="0"/>
              <a:t>click the link</a:t>
            </a:r>
            <a:r>
              <a:rPr lang="en-GB" dirty="0"/>
              <a:t>.  This will take them to a page to set up passwords etc, they can do that later, the important job is done.</a:t>
            </a:r>
          </a:p>
          <a:p>
            <a:endParaRPr lang="en-GB" dirty="0"/>
          </a:p>
        </p:txBody>
      </p:sp>
      <p:pic>
        <p:nvPicPr>
          <p:cNvPr id="5" name="Picture 4">
            <a:extLst>
              <a:ext uri="{FF2B5EF4-FFF2-40B4-BE49-F238E27FC236}">
                <a16:creationId xmlns:a16="http://schemas.microsoft.com/office/drawing/2014/main" id="{45324915-508C-5151-EC76-FD1B44F5A6DE}"/>
              </a:ext>
            </a:extLst>
          </p:cNvPr>
          <p:cNvPicPr>
            <a:picLocks noChangeAspect="1"/>
          </p:cNvPicPr>
          <p:nvPr/>
        </p:nvPicPr>
        <p:blipFill>
          <a:blip r:embed="rId2"/>
          <a:stretch>
            <a:fillRect/>
          </a:stretch>
        </p:blipFill>
        <p:spPr>
          <a:xfrm>
            <a:off x="0" y="1850317"/>
            <a:ext cx="4240306" cy="5007683"/>
          </a:xfrm>
          <a:prstGeom prst="rect">
            <a:avLst/>
          </a:prstGeom>
        </p:spPr>
      </p:pic>
    </p:spTree>
    <p:extLst>
      <p:ext uri="{BB962C8B-B14F-4D97-AF65-F5344CB8AC3E}">
        <p14:creationId xmlns:p14="http://schemas.microsoft.com/office/powerpoint/2010/main" val="3693618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F8C3-2B7A-478A-9203-4A62366DBDEB}"/>
              </a:ext>
            </a:extLst>
          </p:cNvPr>
          <p:cNvSpPr>
            <a:spLocks noGrp="1"/>
          </p:cNvSpPr>
          <p:nvPr>
            <p:ph type="title"/>
          </p:nvPr>
        </p:nvSpPr>
        <p:spPr/>
        <p:txBody>
          <a:bodyPr/>
          <a:lstStyle/>
          <a:p>
            <a:r>
              <a:rPr lang="en-GB" dirty="0"/>
              <a:t>Final Tip: The second Chance</a:t>
            </a:r>
          </a:p>
        </p:txBody>
      </p:sp>
      <p:sp>
        <p:nvSpPr>
          <p:cNvPr id="3" name="Content Placeholder 2">
            <a:extLst>
              <a:ext uri="{FF2B5EF4-FFF2-40B4-BE49-F238E27FC236}">
                <a16:creationId xmlns:a16="http://schemas.microsoft.com/office/drawing/2014/main" id="{D10468A3-EB53-4655-B28A-9F1DCB28A201}"/>
              </a:ext>
            </a:extLst>
          </p:cNvPr>
          <p:cNvSpPr>
            <a:spLocks noGrp="1"/>
          </p:cNvSpPr>
          <p:nvPr>
            <p:ph idx="1"/>
          </p:nvPr>
        </p:nvSpPr>
        <p:spPr>
          <a:xfrm>
            <a:off x="5005346" y="1825625"/>
            <a:ext cx="6348454" cy="4351338"/>
          </a:xfrm>
        </p:spPr>
        <p:txBody>
          <a:bodyPr>
            <a:normAutofit fontScale="92500" lnSpcReduction="10000"/>
          </a:bodyPr>
          <a:lstStyle/>
          <a:p>
            <a:r>
              <a:rPr lang="en-GB" dirty="0"/>
              <a:t>If people have done the survey “Without registering”, at the end of the survey they have </a:t>
            </a:r>
            <a:r>
              <a:rPr lang="en-GB" b="1" dirty="0"/>
              <a:t>another chance </a:t>
            </a:r>
            <a:r>
              <a:rPr lang="en-GB" dirty="0"/>
              <a:t>to register.</a:t>
            </a:r>
          </a:p>
          <a:p>
            <a:r>
              <a:rPr lang="en-GB" dirty="0"/>
              <a:t>This will save their answers and mean they can receive updates about the issues raised.</a:t>
            </a:r>
          </a:p>
          <a:p>
            <a:r>
              <a:rPr lang="en-GB" dirty="0"/>
              <a:t>Don’t be afraid to ask again “</a:t>
            </a:r>
            <a:r>
              <a:rPr lang="en-GB" i="1" dirty="0"/>
              <a:t>You have raised some good points, It would be really helpful if we could keep in touch, could I add you to our Sussex Alerts communication system?</a:t>
            </a:r>
            <a:r>
              <a:rPr lang="en-GB" dirty="0"/>
              <a:t>”</a:t>
            </a:r>
          </a:p>
          <a:p>
            <a:r>
              <a:rPr lang="en-GB" dirty="0"/>
              <a:t>It’s free, its safe and you can come off anytime if its not for you.</a:t>
            </a:r>
          </a:p>
        </p:txBody>
      </p:sp>
      <p:sp>
        <p:nvSpPr>
          <p:cNvPr id="6" name="Rectangle: Diagonal Corners Rounded 5">
            <a:extLst>
              <a:ext uri="{FF2B5EF4-FFF2-40B4-BE49-F238E27FC236}">
                <a16:creationId xmlns:a16="http://schemas.microsoft.com/office/drawing/2014/main" id="{9AAA492D-9D3C-432B-93EE-FEC7609BD349}"/>
              </a:ext>
            </a:extLst>
          </p:cNvPr>
          <p:cNvSpPr/>
          <p:nvPr/>
        </p:nvSpPr>
        <p:spPr>
          <a:xfrm>
            <a:off x="8543365" y="398929"/>
            <a:ext cx="3097306" cy="112955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40% of those that said no the first time will register when asked again at the end!</a:t>
            </a:r>
          </a:p>
        </p:txBody>
      </p:sp>
      <p:pic>
        <p:nvPicPr>
          <p:cNvPr id="7" name="Picture 6" descr="Graphical user interface&#10;&#10;Description automatically generated">
            <a:extLst>
              <a:ext uri="{FF2B5EF4-FFF2-40B4-BE49-F238E27FC236}">
                <a16:creationId xmlns:a16="http://schemas.microsoft.com/office/drawing/2014/main" id="{0C5A3FE1-AE88-4DFF-A7E4-5CBA7F0426E9}"/>
              </a:ext>
            </a:extLst>
          </p:cNvPr>
          <p:cNvPicPr>
            <a:picLocks noChangeAspect="1"/>
          </p:cNvPicPr>
          <p:nvPr/>
        </p:nvPicPr>
        <p:blipFill>
          <a:blip r:embed="rId2"/>
          <a:stretch>
            <a:fillRect/>
          </a:stretch>
        </p:blipFill>
        <p:spPr>
          <a:xfrm>
            <a:off x="637902" y="1744663"/>
            <a:ext cx="4177570" cy="4432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8500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D22FA1E-E02A-4FC5-BBA6-577D6DA0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05D27520-F270-4F3D-A46E-76A337B6E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315529 w 12192000"/>
              <a:gd name="connsiteY0" fmla="*/ 4323896 h 6858000"/>
              <a:gd name="connsiteX1" fmla="*/ 6295588 w 12192000"/>
              <a:gd name="connsiteY1" fmla="*/ 4367579 h 6858000"/>
              <a:gd name="connsiteX2" fmla="*/ 6219229 w 12192000"/>
              <a:gd name="connsiteY2" fmla="*/ 4436818 h 6858000"/>
              <a:gd name="connsiteX3" fmla="*/ 6065687 w 12192000"/>
              <a:gd name="connsiteY3" fmla="*/ 4637204 h 6858000"/>
              <a:gd name="connsiteX4" fmla="*/ 5727387 w 12192000"/>
              <a:gd name="connsiteY4" fmla="*/ 5460076 h 6858000"/>
              <a:gd name="connsiteX5" fmla="*/ 5620972 w 12192000"/>
              <a:gd name="connsiteY5" fmla="*/ 5725836 h 6858000"/>
              <a:gd name="connsiteX6" fmla="*/ 5707795 w 12192000"/>
              <a:gd name="connsiteY6" fmla="*/ 5790089 h 6858000"/>
              <a:gd name="connsiteX7" fmla="*/ 5554627 w 12192000"/>
              <a:gd name="connsiteY7" fmla="*/ 6078873 h 6858000"/>
              <a:gd name="connsiteX8" fmla="*/ 5373489 w 12192000"/>
              <a:gd name="connsiteY8" fmla="*/ 6402408 h 6858000"/>
              <a:gd name="connsiteX9" fmla="*/ 5099999 w 12192000"/>
              <a:gd name="connsiteY9" fmla="*/ 6827527 h 6858000"/>
              <a:gd name="connsiteX10" fmla="*/ 5078133 w 12192000"/>
              <a:gd name="connsiteY10" fmla="*/ 6857998 h 6858000"/>
              <a:gd name="connsiteX11" fmla="*/ 9179960 w 12192000"/>
              <a:gd name="connsiteY11" fmla="*/ 6857998 h 6858000"/>
              <a:gd name="connsiteX12" fmla="*/ 9179960 w 12192000"/>
              <a:gd name="connsiteY12" fmla="*/ 4323896 h 6858000"/>
              <a:gd name="connsiteX13" fmla="*/ 0 w 12192000"/>
              <a:gd name="connsiteY13" fmla="*/ 0 h 6858000"/>
              <a:gd name="connsiteX14" fmla="*/ 5872711 w 12192000"/>
              <a:gd name="connsiteY14" fmla="*/ 0 h 6858000"/>
              <a:gd name="connsiteX15" fmla="*/ 5885421 w 12192000"/>
              <a:gd name="connsiteY15" fmla="*/ 20207 h 6858000"/>
              <a:gd name="connsiteX16" fmla="*/ 5925300 w 12192000"/>
              <a:gd name="connsiteY16" fmla="*/ 48911 h 6858000"/>
              <a:gd name="connsiteX17" fmla="*/ 5940039 w 12192000"/>
              <a:gd name="connsiteY17" fmla="*/ 101212 h 6858000"/>
              <a:gd name="connsiteX18" fmla="*/ 5969942 w 12192000"/>
              <a:gd name="connsiteY18" fmla="*/ 311282 h 6858000"/>
              <a:gd name="connsiteX19" fmla="*/ 5961238 w 12192000"/>
              <a:gd name="connsiteY19" fmla="*/ 357643 h 6858000"/>
              <a:gd name="connsiteX20" fmla="*/ 5917195 w 12192000"/>
              <a:gd name="connsiteY20" fmla="*/ 420369 h 6858000"/>
              <a:gd name="connsiteX21" fmla="*/ 5882753 w 12192000"/>
              <a:gd name="connsiteY21" fmla="*/ 556832 h 6858000"/>
              <a:gd name="connsiteX22" fmla="*/ 5814490 w 12192000"/>
              <a:gd name="connsiteY22" fmla="*/ 757416 h 6858000"/>
              <a:gd name="connsiteX23" fmla="*/ 5780064 w 12192000"/>
              <a:gd name="connsiteY23" fmla="*/ 817804 h 6858000"/>
              <a:gd name="connsiteX24" fmla="*/ 5808232 w 12192000"/>
              <a:gd name="connsiteY24" fmla="*/ 850533 h 6858000"/>
              <a:gd name="connsiteX25" fmla="*/ 5906473 w 12192000"/>
              <a:gd name="connsiteY25" fmla="*/ 1076571 h 6858000"/>
              <a:gd name="connsiteX26" fmla="*/ 5778623 w 12192000"/>
              <a:gd name="connsiteY26" fmla="*/ 1369280 h 6858000"/>
              <a:gd name="connsiteX27" fmla="*/ 5710841 w 12192000"/>
              <a:gd name="connsiteY27" fmla="*/ 1462628 h 6858000"/>
              <a:gd name="connsiteX28" fmla="*/ 5846774 w 12192000"/>
              <a:gd name="connsiteY28" fmla="*/ 1455933 h 6858000"/>
              <a:gd name="connsiteX29" fmla="*/ 5897329 w 12192000"/>
              <a:gd name="connsiteY29" fmla="*/ 1553073 h 6858000"/>
              <a:gd name="connsiteX30" fmla="*/ 5919735 w 12192000"/>
              <a:gd name="connsiteY30" fmla="*/ 1602736 h 6858000"/>
              <a:gd name="connsiteX31" fmla="*/ 6057874 w 12192000"/>
              <a:gd name="connsiteY31" fmla="*/ 1910648 h 6858000"/>
              <a:gd name="connsiteX32" fmla="*/ 6039719 w 12192000"/>
              <a:gd name="connsiteY32" fmla="*/ 2010547 h 6858000"/>
              <a:gd name="connsiteX33" fmla="*/ 5841713 w 12192000"/>
              <a:gd name="connsiteY33" fmla="*/ 2520599 h 6858000"/>
              <a:gd name="connsiteX34" fmla="*/ 6071734 w 12192000"/>
              <a:gd name="connsiteY34" fmla="*/ 2593468 h 6858000"/>
              <a:gd name="connsiteX35" fmla="*/ 6092050 w 12192000"/>
              <a:gd name="connsiteY35" fmla="*/ 2806646 h 6858000"/>
              <a:gd name="connsiteX36" fmla="*/ 6215122 w 12192000"/>
              <a:gd name="connsiteY36" fmla="*/ 3021197 h 6858000"/>
              <a:gd name="connsiteX37" fmla="*/ 6338100 w 12192000"/>
              <a:gd name="connsiteY37" fmla="*/ 3178087 h 6858000"/>
              <a:gd name="connsiteX38" fmla="*/ 6343927 w 12192000"/>
              <a:gd name="connsiteY38" fmla="*/ 3194685 h 6858000"/>
              <a:gd name="connsiteX39" fmla="*/ 6343850 w 12192000"/>
              <a:gd name="connsiteY39" fmla="*/ 3201174 h 6858000"/>
              <a:gd name="connsiteX40" fmla="*/ 6366375 w 12192000"/>
              <a:gd name="connsiteY40" fmla="*/ 3271251 h 6858000"/>
              <a:gd name="connsiteX41" fmla="*/ 6369430 w 12192000"/>
              <a:gd name="connsiteY41" fmla="*/ 3276240 h 6858000"/>
              <a:gd name="connsiteX42" fmla="*/ 6392405 w 12192000"/>
              <a:gd name="connsiteY42" fmla="*/ 3360437 h 6858000"/>
              <a:gd name="connsiteX43" fmla="*/ 6397993 w 12192000"/>
              <a:gd name="connsiteY43" fmla="*/ 3390203 h 6858000"/>
              <a:gd name="connsiteX44" fmla="*/ 6394652 w 12192000"/>
              <a:gd name="connsiteY44" fmla="*/ 3402205 h 6858000"/>
              <a:gd name="connsiteX45" fmla="*/ 6366662 w 12192000"/>
              <a:gd name="connsiteY45" fmla="*/ 3442044 h 6858000"/>
              <a:gd name="connsiteX46" fmla="*/ 6320915 w 12192000"/>
              <a:gd name="connsiteY46" fmla="*/ 3701547 h 6858000"/>
              <a:gd name="connsiteX47" fmla="*/ 6364618 w 12192000"/>
              <a:gd name="connsiteY47" fmla="*/ 3743844 h 6858000"/>
              <a:gd name="connsiteX48" fmla="*/ 6370409 w 12192000"/>
              <a:gd name="connsiteY48" fmla="*/ 3754454 h 6858000"/>
              <a:gd name="connsiteX49" fmla="*/ 6373773 w 12192000"/>
              <a:gd name="connsiteY49" fmla="*/ 3768237 h 6858000"/>
              <a:gd name="connsiteX50" fmla="*/ 6375298 w 12192000"/>
              <a:gd name="connsiteY50" fmla="*/ 3796540 h 6858000"/>
              <a:gd name="connsiteX51" fmla="*/ 6253487 w 12192000"/>
              <a:gd name="connsiteY51" fmla="*/ 3856948 h 6858000"/>
              <a:gd name="connsiteX52" fmla="*/ 6385416 w 12192000"/>
              <a:gd name="connsiteY52" fmla="*/ 4014409 h 6858000"/>
              <a:gd name="connsiteX53" fmla="*/ 6374795 w 12192000"/>
              <a:gd name="connsiteY53" fmla="*/ 4038554 h 6858000"/>
              <a:gd name="connsiteX54" fmla="*/ 6351015 w 12192000"/>
              <a:gd name="connsiteY54" fmla="*/ 4150489 h 6858000"/>
              <a:gd name="connsiteX55" fmla="*/ 6340821 w 12192000"/>
              <a:gd name="connsiteY55" fmla="*/ 4212706 h 6858000"/>
              <a:gd name="connsiteX56" fmla="*/ 12191999 w 12192000"/>
              <a:gd name="connsiteY56" fmla="*/ 4212706 h 6858000"/>
              <a:gd name="connsiteX57" fmla="*/ 12191999 w 12192000"/>
              <a:gd name="connsiteY57" fmla="*/ 0 h 6858000"/>
              <a:gd name="connsiteX58" fmla="*/ 12192000 w 12192000"/>
              <a:gd name="connsiteY58" fmla="*/ 0 h 6858000"/>
              <a:gd name="connsiteX59" fmla="*/ 12192000 w 12192000"/>
              <a:gd name="connsiteY59" fmla="*/ 6858000 h 6858000"/>
              <a:gd name="connsiteX60" fmla="*/ 12191999 w 12192000"/>
              <a:gd name="connsiteY60" fmla="*/ 6858000 h 6858000"/>
              <a:gd name="connsiteX61" fmla="*/ 12191999 w 12192000"/>
              <a:gd name="connsiteY61" fmla="*/ 4323902 h 6858000"/>
              <a:gd name="connsiteX62" fmla="*/ 9307672 w 12192000"/>
              <a:gd name="connsiteY62" fmla="*/ 4323902 h 6858000"/>
              <a:gd name="connsiteX63" fmla="*/ 9307672 w 12192000"/>
              <a:gd name="connsiteY63" fmla="*/ 6858000 h 6858000"/>
              <a:gd name="connsiteX64" fmla="*/ 0 w 12192000"/>
              <a:gd name="connsiteY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000" h="6858000">
                <a:moveTo>
                  <a:pt x="6315529" y="4323896"/>
                </a:moveTo>
                <a:lnTo>
                  <a:pt x="6295588" y="4367579"/>
                </a:lnTo>
                <a:cubicBezTo>
                  <a:pt x="6278024" y="4397022"/>
                  <a:pt x="6253813" y="4421099"/>
                  <a:pt x="6219229" y="4436818"/>
                </a:cubicBezTo>
                <a:cubicBezTo>
                  <a:pt x="6148079" y="4469666"/>
                  <a:pt x="6116436" y="4572066"/>
                  <a:pt x="6065687" y="4637204"/>
                </a:cubicBezTo>
                <a:cubicBezTo>
                  <a:pt x="5888713" y="4862696"/>
                  <a:pt x="5773979" y="5125824"/>
                  <a:pt x="5727387" y="5460076"/>
                </a:cubicBezTo>
                <a:cubicBezTo>
                  <a:pt x="5714326" y="5552523"/>
                  <a:pt x="5656974" y="5638673"/>
                  <a:pt x="5620972" y="5725836"/>
                </a:cubicBezTo>
                <a:cubicBezTo>
                  <a:pt x="5641553" y="5779043"/>
                  <a:pt x="5738619" y="5631221"/>
                  <a:pt x="5707795" y="5790089"/>
                </a:cubicBezTo>
                <a:cubicBezTo>
                  <a:pt x="5684453" y="5909876"/>
                  <a:pt x="5617437" y="5996827"/>
                  <a:pt x="5554627" y="6078873"/>
                </a:cubicBezTo>
                <a:cubicBezTo>
                  <a:pt x="5482491" y="6172498"/>
                  <a:pt x="5402203" y="6253366"/>
                  <a:pt x="5373489" y="6402408"/>
                </a:cubicBezTo>
                <a:cubicBezTo>
                  <a:pt x="5371924" y="6410357"/>
                  <a:pt x="5276557" y="6577417"/>
                  <a:pt x="5099999" y="6827527"/>
                </a:cubicBezTo>
                <a:lnTo>
                  <a:pt x="5078133" y="6857998"/>
                </a:lnTo>
                <a:lnTo>
                  <a:pt x="9179960" y="6857998"/>
                </a:lnTo>
                <a:lnTo>
                  <a:pt x="9179960" y="4323896"/>
                </a:lnTo>
                <a:close/>
                <a:moveTo>
                  <a:pt x="0" y="0"/>
                </a:moveTo>
                <a:lnTo>
                  <a:pt x="5872711" y="0"/>
                </a:lnTo>
                <a:lnTo>
                  <a:pt x="5885421" y="20207"/>
                </a:lnTo>
                <a:cubicBezTo>
                  <a:pt x="5896481" y="32882"/>
                  <a:pt x="5909484" y="42864"/>
                  <a:pt x="5925300" y="48911"/>
                </a:cubicBezTo>
                <a:cubicBezTo>
                  <a:pt x="5940498" y="54526"/>
                  <a:pt x="5945509" y="75042"/>
                  <a:pt x="5940039" y="101212"/>
                </a:cubicBezTo>
                <a:cubicBezTo>
                  <a:pt x="5921950" y="187894"/>
                  <a:pt x="5936667" y="254951"/>
                  <a:pt x="5969942" y="311282"/>
                </a:cubicBezTo>
                <a:cubicBezTo>
                  <a:pt x="5981709" y="330926"/>
                  <a:pt x="5977292" y="344422"/>
                  <a:pt x="5961238" y="357643"/>
                </a:cubicBezTo>
                <a:cubicBezTo>
                  <a:pt x="5942802" y="372223"/>
                  <a:pt x="5928461" y="393565"/>
                  <a:pt x="5917195" y="420369"/>
                </a:cubicBezTo>
                <a:cubicBezTo>
                  <a:pt x="5898701" y="463685"/>
                  <a:pt x="5889992" y="510050"/>
                  <a:pt x="5882753" y="556832"/>
                </a:cubicBezTo>
                <a:cubicBezTo>
                  <a:pt x="5871511" y="630206"/>
                  <a:pt x="5858246" y="700969"/>
                  <a:pt x="5814490" y="757416"/>
                </a:cubicBezTo>
                <a:cubicBezTo>
                  <a:pt x="5801465" y="774559"/>
                  <a:pt x="5791019" y="796511"/>
                  <a:pt x="5780064" y="817804"/>
                </a:cubicBezTo>
                <a:cubicBezTo>
                  <a:pt x="5783558" y="836359"/>
                  <a:pt x="5792196" y="849005"/>
                  <a:pt x="5808232" y="850533"/>
                </a:cubicBezTo>
                <a:cubicBezTo>
                  <a:pt x="5910296" y="860624"/>
                  <a:pt x="5905771" y="962632"/>
                  <a:pt x="5906473" y="1076571"/>
                </a:cubicBezTo>
                <a:cubicBezTo>
                  <a:pt x="5907545" y="1217584"/>
                  <a:pt x="5849973" y="1296799"/>
                  <a:pt x="5778623" y="1369280"/>
                </a:cubicBezTo>
                <a:cubicBezTo>
                  <a:pt x="5754207" y="1393852"/>
                  <a:pt x="5718605" y="1401742"/>
                  <a:pt x="5710841" y="1462628"/>
                </a:cubicBezTo>
                <a:cubicBezTo>
                  <a:pt x="5753463" y="1508141"/>
                  <a:pt x="5802053" y="1451295"/>
                  <a:pt x="5846774" y="1455933"/>
                </a:cubicBezTo>
                <a:cubicBezTo>
                  <a:pt x="5883727" y="1460129"/>
                  <a:pt x="5943609" y="1438568"/>
                  <a:pt x="5897329" y="1553073"/>
                </a:cubicBezTo>
                <a:cubicBezTo>
                  <a:pt x="5883856" y="1586627"/>
                  <a:pt x="5901366" y="1604100"/>
                  <a:pt x="5919735" y="1602736"/>
                </a:cubicBezTo>
                <a:cubicBezTo>
                  <a:pt x="6068526" y="1589022"/>
                  <a:pt x="6006837" y="1813624"/>
                  <a:pt x="6057874" y="1910648"/>
                </a:cubicBezTo>
                <a:cubicBezTo>
                  <a:pt x="6072264" y="1936644"/>
                  <a:pt x="6059978" y="1992417"/>
                  <a:pt x="6039719" y="2010547"/>
                </a:cubicBezTo>
                <a:cubicBezTo>
                  <a:pt x="5911143" y="2127229"/>
                  <a:pt x="5899692" y="2331836"/>
                  <a:pt x="5841713" y="2520599"/>
                </a:cubicBezTo>
                <a:cubicBezTo>
                  <a:pt x="5912636" y="2572423"/>
                  <a:pt x="5995799" y="2566926"/>
                  <a:pt x="6071734" y="2593468"/>
                </a:cubicBezTo>
                <a:cubicBezTo>
                  <a:pt x="6150607" y="2620843"/>
                  <a:pt x="6151703" y="2655507"/>
                  <a:pt x="6092050" y="2806646"/>
                </a:cubicBezTo>
                <a:cubicBezTo>
                  <a:pt x="6259331" y="2795420"/>
                  <a:pt x="6259331" y="2795420"/>
                  <a:pt x="6215122" y="3021197"/>
                </a:cubicBezTo>
                <a:cubicBezTo>
                  <a:pt x="6259035" y="3016573"/>
                  <a:pt x="6302431" y="3085300"/>
                  <a:pt x="6338100" y="3178087"/>
                </a:cubicBezTo>
                <a:lnTo>
                  <a:pt x="6343927" y="3194685"/>
                </a:lnTo>
                <a:lnTo>
                  <a:pt x="6343850" y="3201174"/>
                </a:lnTo>
                <a:cubicBezTo>
                  <a:pt x="6346866" y="3232770"/>
                  <a:pt x="6355995" y="3253323"/>
                  <a:pt x="6366375" y="3271251"/>
                </a:cubicBezTo>
                <a:lnTo>
                  <a:pt x="6369430" y="3276240"/>
                </a:lnTo>
                <a:lnTo>
                  <a:pt x="6392405" y="3360437"/>
                </a:lnTo>
                <a:lnTo>
                  <a:pt x="6397993" y="3390203"/>
                </a:lnTo>
                <a:lnTo>
                  <a:pt x="6394652" y="3402205"/>
                </a:lnTo>
                <a:cubicBezTo>
                  <a:pt x="6388505" y="3414621"/>
                  <a:pt x="6379344" y="3427747"/>
                  <a:pt x="6366662" y="3442044"/>
                </a:cubicBezTo>
                <a:cubicBezTo>
                  <a:pt x="6239481" y="3584662"/>
                  <a:pt x="6224938" y="3605480"/>
                  <a:pt x="6320915" y="3701547"/>
                </a:cubicBezTo>
                <a:lnTo>
                  <a:pt x="6364618" y="3743844"/>
                </a:lnTo>
                <a:lnTo>
                  <a:pt x="6370409" y="3754454"/>
                </a:lnTo>
                <a:lnTo>
                  <a:pt x="6373773" y="3768237"/>
                </a:lnTo>
                <a:cubicBezTo>
                  <a:pt x="6374277" y="3777528"/>
                  <a:pt x="6374207" y="3788146"/>
                  <a:pt x="6375298" y="3796540"/>
                </a:cubicBezTo>
                <a:cubicBezTo>
                  <a:pt x="6339717" y="3831045"/>
                  <a:pt x="6294642" y="3774365"/>
                  <a:pt x="6253487" y="3856948"/>
                </a:cubicBezTo>
                <a:lnTo>
                  <a:pt x="6385416" y="4014409"/>
                </a:lnTo>
                <a:lnTo>
                  <a:pt x="6374795" y="4038554"/>
                </a:lnTo>
                <a:cubicBezTo>
                  <a:pt x="6363579" y="4073249"/>
                  <a:pt x="6356895" y="4111559"/>
                  <a:pt x="6351015" y="4150489"/>
                </a:cubicBezTo>
                <a:lnTo>
                  <a:pt x="6340821" y="4212706"/>
                </a:lnTo>
                <a:lnTo>
                  <a:pt x="12191999" y="4212706"/>
                </a:lnTo>
                <a:lnTo>
                  <a:pt x="12191999" y="0"/>
                </a:lnTo>
                <a:lnTo>
                  <a:pt x="12192000" y="0"/>
                </a:lnTo>
                <a:lnTo>
                  <a:pt x="12192000" y="6858000"/>
                </a:lnTo>
                <a:lnTo>
                  <a:pt x="12191999" y="6858000"/>
                </a:lnTo>
                <a:lnTo>
                  <a:pt x="12191999" y="4323902"/>
                </a:lnTo>
                <a:lnTo>
                  <a:pt x="9307672" y="4323902"/>
                </a:lnTo>
                <a:lnTo>
                  <a:pt x="9307672"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2" name="Title 1">
            <a:extLst>
              <a:ext uri="{FF2B5EF4-FFF2-40B4-BE49-F238E27FC236}">
                <a16:creationId xmlns:a16="http://schemas.microsoft.com/office/drawing/2014/main" id="{CDCC0B80-2980-4A91-821D-BC257ED46F56}"/>
              </a:ext>
            </a:extLst>
          </p:cNvPr>
          <p:cNvSpPr>
            <a:spLocks noGrp="1"/>
          </p:cNvSpPr>
          <p:nvPr>
            <p:ph type="title"/>
          </p:nvPr>
        </p:nvSpPr>
        <p:spPr>
          <a:xfrm>
            <a:off x="838200" y="365126"/>
            <a:ext cx="5145741" cy="867522"/>
          </a:xfrm>
        </p:spPr>
        <p:txBody>
          <a:bodyPr vert="horz" lIns="91440" tIns="45720" rIns="91440" bIns="45720" rtlCol="0" anchor="b">
            <a:normAutofit/>
          </a:bodyPr>
          <a:lstStyle/>
          <a:p>
            <a:r>
              <a:rPr lang="en-US" dirty="0"/>
              <a:t>Where To Find Help</a:t>
            </a:r>
          </a:p>
        </p:txBody>
      </p:sp>
      <p:sp>
        <p:nvSpPr>
          <p:cNvPr id="6" name="TextBox 5">
            <a:extLst>
              <a:ext uri="{FF2B5EF4-FFF2-40B4-BE49-F238E27FC236}">
                <a16:creationId xmlns:a16="http://schemas.microsoft.com/office/drawing/2014/main" id="{9CABF5B0-8018-4F95-BBF6-B565712D0E53}"/>
              </a:ext>
            </a:extLst>
          </p:cNvPr>
          <p:cNvSpPr txBox="1"/>
          <p:nvPr/>
        </p:nvSpPr>
        <p:spPr>
          <a:xfrm>
            <a:off x="528918" y="1752600"/>
            <a:ext cx="4657230" cy="442436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hlinkClick r:id="rId2"/>
              </a:rPr>
              <a:t>email: Support@neighbourhoodalert.co.uk</a:t>
            </a:r>
            <a:endParaRPr lang="en-US" sz="1400" dirty="0"/>
          </a:p>
          <a:p>
            <a:pPr indent="-228600">
              <a:lnSpc>
                <a:spcPct val="90000"/>
              </a:lnSpc>
              <a:spcAft>
                <a:spcPts val="600"/>
              </a:spcAft>
              <a:buFont typeface="Arial" panose="020B0604020202020204" pitchFamily="34" charset="0"/>
              <a:buChar char="•"/>
            </a:pPr>
            <a:r>
              <a:rPr lang="en-US" sz="1400" dirty="0"/>
              <a:t>Teams support: </a:t>
            </a:r>
            <a:r>
              <a:rPr lang="en-US" sz="1400" dirty="0">
                <a:hlinkClick r:id="rId3"/>
              </a:rPr>
              <a:t>www.calendly.com/visavsupport</a:t>
            </a:r>
            <a:r>
              <a:rPr lang="en-US" sz="1400" dirty="0"/>
              <a:t> </a:t>
            </a:r>
          </a:p>
          <a:p>
            <a:pPr indent="-228600">
              <a:lnSpc>
                <a:spcPct val="90000"/>
              </a:lnSpc>
              <a:spcAft>
                <a:spcPts val="600"/>
              </a:spcAft>
              <a:buFont typeface="Arial" panose="020B0604020202020204" pitchFamily="34" charset="0"/>
              <a:buChar char="•"/>
            </a:pPr>
            <a:r>
              <a:rPr lang="en-US" sz="1400" dirty="0"/>
              <a:t>Tel: 0115 9245517 (option 1) Mon-Fri 9am-5pm</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Training Link: </a:t>
            </a:r>
            <a:r>
              <a:rPr lang="en-US" sz="1400" dirty="0">
                <a:hlinkClick r:id="rId4"/>
              </a:rPr>
              <a:t>https://www.neighbourhoodalert.co.uk/v4training</a:t>
            </a: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Live Chat: Use the live chat button in Rapport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Help Centre: </a:t>
            </a:r>
            <a:r>
              <a:rPr lang="en-US" sz="1400" dirty="0">
                <a:hlinkClick r:id="rId5"/>
              </a:rPr>
              <a:t>https://visavltd.zendesk.com/hc/en-gb</a:t>
            </a:r>
            <a:r>
              <a:rPr lang="en-US" sz="1400" dirty="0"/>
              <a:t> </a:t>
            </a:r>
            <a:br>
              <a:rPr lang="en-US" sz="1400" dirty="0"/>
            </a:br>
            <a:r>
              <a:rPr lang="en-US" sz="1400" dirty="0"/>
              <a:t>(or google “VISAV Help Centre”)</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Rapport: Visit the help &amp; Settings” section for videos, internal contacts and more</a:t>
            </a:r>
          </a:p>
          <a:p>
            <a:pPr indent="-228600">
              <a:lnSpc>
                <a:spcPct val="90000"/>
              </a:lnSpc>
              <a:spcAft>
                <a:spcPts val="600"/>
              </a:spcAft>
              <a:buFont typeface="Arial" panose="020B0604020202020204" pitchFamily="34" charset="0"/>
              <a:buChar char="•"/>
            </a:pPr>
            <a:endParaRPr lang="en-US" sz="1400" dirty="0"/>
          </a:p>
        </p:txBody>
      </p:sp>
      <p:pic>
        <p:nvPicPr>
          <p:cNvPr id="5" name="Content Placeholder 4" descr="Text&#10;&#10;Description automatically generated with low confidence">
            <a:extLst>
              <a:ext uri="{FF2B5EF4-FFF2-40B4-BE49-F238E27FC236}">
                <a16:creationId xmlns:a16="http://schemas.microsoft.com/office/drawing/2014/main" id="{A9BBB2E7-7205-4B16-B8B7-1AE31EA59497}"/>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777309" y="1290939"/>
            <a:ext cx="4797354" cy="1747607"/>
          </a:xfrm>
          <a:prstGeom prst="rect">
            <a:avLst/>
          </a:prstGeom>
        </p:spPr>
      </p:pic>
      <p:pic>
        <p:nvPicPr>
          <p:cNvPr id="10" name="Picture 9" descr="A picture containing rectangle&#10;&#10;Description automatically generated">
            <a:extLst>
              <a:ext uri="{FF2B5EF4-FFF2-40B4-BE49-F238E27FC236}">
                <a16:creationId xmlns:a16="http://schemas.microsoft.com/office/drawing/2014/main" id="{844C7CF0-6B0E-4885-A6B3-158B84E5C84E}"/>
              </a:ext>
            </a:extLst>
          </p:cNvPr>
          <p:cNvPicPr>
            <a:picLocks noChangeAspect="1"/>
          </p:cNvPicPr>
          <p:nvPr/>
        </p:nvPicPr>
        <p:blipFill>
          <a:blip r:embed="rId7"/>
          <a:stretch>
            <a:fillRect/>
          </a:stretch>
        </p:blipFill>
        <p:spPr>
          <a:xfrm>
            <a:off x="6259035" y="5292287"/>
            <a:ext cx="2513506" cy="549547"/>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284ABA43-4CCB-4DBA-9B53-574AABE06ED2}"/>
              </a:ext>
            </a:extLst>
          </p:cNvPr>
          <p:cNvPicPr>
            <a:picLocks noChangeAspect="1"/>
          </p:cNvPicPr>
          <p:nvPr/>
        </p:nvPicPr>
        <p:blipFill>
          <a:blip r:embed="rId8"/>
          <a:stretch>
            <a:fillRect/>
          </a:stretch>
        </p:blipFill>
        <p:spPr>
          <a:xfrm>
            <a:off x="9656412" y="4984014"/>
            <a:ext cx="2183079" cy="1002068"/>
          </a:xfrm>
          <a:prstGeom prst="rect">
            <a:avLst/>
          </a:prstGeom>
        </p:spPr>
      </p:pic>
    </p:spTree>
    <p:extLst>
      <p:ext uri="{BB962C8B-B14F-4D97-AF65-F5344CB8AC3E}">
        <p14:creationId xmlns:p14="http://schemas.microsoft.com/office/powerpoint/2010/main" val="312223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390B-536F-43A1-B1A8-5D6C4FEDD08A}"/>
              </a:ext>
            </a:extLst>
          </p:cNvPr>
          <p:cNvSpPr>
            <a:spLocks noGrp="1"/>
          </p:cNvSpPr>
          <p:nvPr>
            <p:ph type="title"/>
          </p:nvPr>
        </p:nvSpPr>
        <p:spPr/>
        <p:txBody>
          <a:bodyPr/>
          <a:lstStyle/>
          <a:p>
            <a:r>
              <a:rPr lang="en-GB" dirty="0"/>
              <a:t>1) Ensure you have access to “Rapport”</a:t>
            </a:r>
          </a:p>
        </p:txBody>
      </p:sp>
      <p:sp>
        <p:nvSpPr>
          <p:cNvPr id="3" name="Content Placeholder 2">
            <a:extLst>
              <a:ext uri="{FF2B5EF4-FFF2-40B4-BE49-F238E27FC236}">
                <a16:creationId xmlns:a16="http://schemas.microsoft.com/office/drawing/2014/main" id="{40A35D4F-9E24-44A8-AC56-A913998629D8}"/>
              </a:ext>
            </a:extLst>
          </p:cNvPr>
          <p:cNvSpPr>
            <a:spLocks noGrp="1"/>
          </p:cNvSpPr>
          <p:nvPr>
            <p:ph idx="1"/>
          </p:nvPr>
        </p:nvSpPr>
        <p:spPr>
          <a:xfrm>
            <a:off x="5257800" y="1519517"/>
            <a:ext cx="6055659" cy="4351338"/>
          </a:xfrm>
        </p:spPr>
        <p:txBody>
          <a:bodyPr/>
          <a:lstStyle/>
          <a:p>
            <a:r>
              <a:rPr lang="en-GB" dirty="0"/>
              <a:t>Rapport is the secure admin area used to access the Neighbourhood Alert database from a mobile device</a:t>
            </a:r>
          </a:p>
          <a:p>
            <a:r>
              <a:rPr lang="en-GB" dirty="0"/>
              <a:t>You will need to request an admin account (if you don’t already have one), by going to: </a:t>
            </a:r>
            <a:r>
              <a:rPr lang="en-GB" sz="2400" dirty="0">
                <a:hlinkClick r:id="rId2"/>
              </a:rPr>
              <a:t>https://admin.NeighbourhoodMatters.co.uk/</a:t>
            </a:r>
            <a:r>
              <a:rPr lang="en-GB" sz="2400" dirty="0"/>
              <a:t> </a:t>
            </a:r>
            <a:r>
              <a:rPr lang="en-GB" dirty="0"/>
              <a:t>and clicking the red ”Request Account” button</a:t>
            </a:r>
          </a:p>
        </p:txBody>
      </p:sp>
      <p:pic>
        <p:nvPicPr>
          <p:cNvPr id="7" name="Picture 6" descr="Graphical user interface, application&#10;&#10;Description automatically generated">
            <a:extLst>
              <a:ext uri="{FF2B5EF4-FFF2-40B4-BE49-F238E27FC236}">
                <a16:creationId xmlns:a16="http://schemas.microsoft.com/office/drawing/2014/main" id="{23381305-F28E-446D-BC2A-6A77BE256E2D}"/>
              </a:ext>
            </a:extLst>
          </p:cNvPr>
          <p:cNvPicPr>
            <a:picLocks noChangeAspect="1"/>
          </p:cNvPicPr>
          <p:nvPr/>
        </p:nvPicPr>
        <p:blipFill>
          <a:blip r:embed="rId3"/>
          <a:stretch>
            <a:fillRect/>
          </a:stretch>
        </p:blipFill>
        <p:spPr>
          <a:xfrm>
            <a:off x="968368" y="1519517"/>
            <a:ext cx="4114620" cy="4712386"/>
          </a:xfrm>
          <a:prstGeom prst="rect">
            <a:avLst/>
          </a:prstGeom>
        </p:spPr>
      </p:pic>
      <p:cxnSp>
        <p:nvCxnSpPr>
          <p:cNvPr id="9" name="Straight Arrow Connector 8">
            <a:extLst>
              <a:ext uri="{FF2B5EF4-FFF2-40B4-BE49-F238E27FC236}">
                <a16:creationId xmlns:a16="http://schemas.microsoft.com/office/drawing/2014/main" id="{A0AB41A2-F504-4D12-B932-EE54CB7E9636}"/>
              </a:ext>
            </a:extLst>
          </p:cNvPr>
          <p:cNvCxnSpPr/>
          <p:nvPr/>
        </p:nvCxnSpPr>
        <p:spPr>
          <a:xfrm flipH="1">
            <a:off x="4930588" y="5199529"/>
            <a:ext cx="1196788" cy="295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49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4A6F-C1FA-4FBB-A9DF-113D7F227B4B}"/>
              </a:ext>
            </a:extLst>
          </p:cNvPr>
          <p:cNvSpPr>
            <a:spLocks noGrp="1"/>
          </p:cNvSpPr>
          <p:nvPr>
            <p:ph type="title"/>
          </p:nvPr>
        </p:nvSpPr>
        <p:spPr/>
        <p:txBody>
          <a:bodyPr/>
          <a:lstStyle/>
          <a:p>
            <a:r>
              <a:rPr lang="en-GB" dirty="0"/>
              <a:t>Request an account</a:t>
            </a:r>
          </a:p>
        </p:txBody>
      </p:sp>
      <p:sp>
        <p:nvSpPr>
          <p:cNvPr id="3" name="Content Placeholder 2">
            <a:extLst>
              <a:ext uri="{FF2B5EF4-FFF2-40B4-BE49-F238E27FC236}">
                <a16:creationId xmlns:a16="http://schemas.microsoft.com/office/drawing/2014/main" id="{522BDF94-D158-444B-9EEB-9FC2E441896F}"/>
              </a:ext>
            </a:extLst>
          </p:cNvPr>
          <p:cNvSpPr>
            <a:spLocks noGrp="1"/>
          </p:cNvSpPr>
          <p:nvPr>
            <p:ph idx="1"/>
          </p:nvPr>
        </p:nvSpPr>
        <p:spPr>
          <a:xfrm>
            <a:off x="3581400" y="1825625"/>
            <a:ext cx="7772400" cy="4351338"/>
          </a:xfrm>
        </p:spPr>
        <p:txBody>
          <a:bodyPr/>
          <a:lstStyle/>
          <a:p>
            <a:r>
              <a:rPr lang="en-GB" dirty="0"/>
              <a:t>Complete the form with your details (no shared email addresses etc)</a:t>
            </a:r>
          </a:p>
          <a:p>
            <a:r>
              <a:rPr lang="en-GB" dirty="0"/>
              <a:t>In “Areas Covered” drill the options down using the + symbols and tick the areas you cover.</a:t>
            </a:r>
          </a:p>
          <a:p>
            <a:r>
              <a:rPr lang="en-GB" dirty="0"/>
              <a:t>Under “Team memberships” tick the Team/Department you work in or drill down the SNTs and select each bottom level area you usually cover.</a:t>
            </a:r>
          </a:p>
        </p:txBody>
      </p:sp>
      <p:pic>
        <p:nvPicPr>
          <p:cNvPr id="9" name="Picture 8" descr="Graphical user interface, text, application, email&#10;&#10;Description automatically generated">
            <a:extLst>
              <a:ext uri="{FF2B5EF4-FFF2-40B4-BE49-F238E27FC236}">
                <a16:creationId xmlns:a16="http://schemas.microsoft.com/office/drawing/2014/main" id="{B11F00B0-340A-AA6C-61F3-2AFAE49C0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02" y="1466570"/>
            <a:ext cx="2478344" cy="5167312"/>
          </a:xfrm>
          <a:prstGeom prst="rect">
            <a:avLst/>
          </a:prstGeom>
        </p:spPr>
      </p:pic>
      <p:pic>
        <p:nvPicPr>
          <p:cNvPr id="11" name="Picture 10">
            <a:extLst>
              <a:ext uri="{FF2B5EF4-FFF2-40B4-BE49-F238E27FC236}">
                <a16:creationId xmlns:a16="http://schemas.microsoft.com/office/drawing/2014/main" id="{CA59808C-F936-D8CC-BD7E-326787782EA6}"/>
              </a:ext>
            </a:extLst>
          </p:cNvPr>
          <p:cNvPicPr>
            <a:picLocks noChangeAspect="1"/>
          </p:cNvPicPr>
          <p:nvPr/>
        </p:nvPicPr>
        <p:blipFill>
          <a:blip r:embed="rId3"/>
          <a:stretch>
            <a:fillRect/>
          </a:stretch>
        </p:blipFill>
        <p:spPr>
          <a:xfrm>
            <a:off x="6033246" y="4899496"/>
            <a:ext cx="3901334" cy="1456132"/>
          </a:xfrm>
          <a:prstGeom prst="rect">
            <a:avLst/>
          </a:prstGeom>
        </p:spPr>
      </p:pic>
    </p:spTree>
    <p:extLst>
      <p:ext uri="{BB962C8B-B14F-4D97-AF65-F5344CB8AC3E}">
        <p14:creationId xmlns:p14="http://schemas.microsoft.com/office/powerpoint/2010/main" val="43756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81B5-E2D9-40F3-B60B-7DC74B297780}"/>
              </a:ext>
            </a:extLst>
          </p:cNvPr>
          <p:cNvSpPr>
            <a:spLocks noGrp="1"/>
          </p:cNvSpPr>
          <p:nvPr>
            <p:ph type="title"/>
          </p:nvPr>
        </p:nvSpPr>
        <p:spPr/>
        <p:txBody>
          <a:bodyPr/>
          <a:lstStyle/>
          <a:p>
            <a:r>
              <a:rPr lang="en-GB" dirty="0"/>
              <a:t>Select Rapport</a:t>
            </a:r>
          </a:p>
        </p:txBody>
      </p:sp>
      <p:sp>
        <p:nvSpPr>
          <p:cNvPr id="3" name="Content Placeholder 2">
            <a:extLst>
              <a:ext uri="{FF2B5EF4-FFF2-40B4-BE49-F238E27FC236}">
                <a16:creationId xmlns:a16="http://schemas.microsoft.com/office/drawing/2014/main" id="{7A63D1BA-F783-4AA3-997C-5B9023FB654D}"/>
              </a:ext>
            </a:extLst>
          </p:cNvPr>
          <p:cNvSpPr>
            <a:spLocks noGrp="1"/>
          </p:cNvSpPr>
          <p:nvPr>
            <p:ph idx="1"/>
          </p:nvPr>
        </p:nvSpPr>
        <p:spPr>
          <a:xfrm>
            <a:off x="4459941" y="1825625"/>
            <a:ext cx="6893859" cy="4351338"/>
          </a:xfrm>
        </p:spPr>
        <p:txBody>
          <a:bodyPr/>
          <a:lstStyle/>
          <a:p>
            <a:r>
              <a:rPr lang="en-GB" dirty="0"/>
              <a:t>Once your application is approved, follow the link in the email confirmation and set up your own memorable words and password.</a:t>
            </a:r>
          </a:p>
          <a:p>
            <a:r>
              <a:rPr lang="en-GB" dirty="0"/>
              <a:t>Find the Admin site by going to: https://admin.NeighbourhoodMatters.co.uk</a:t>
            </a:r>
          </a:p>
          <a:p>
            <a:r>
              <a:rPr lang="en-GB" dirty="0"/>
              <a:t>Click on the “Rapport” button</a:t>
            </a:r>
          </a:p>
        </p:txBody>
      </p:sp>
      <p:pic>
        <p:nvPicPr>
          <p:cNvPr id="5" name="Picture 4" descr="Graphical user interface, text, application&#10;&#10;Description automatically generated">
            <a:extLst>
              <a:ext uri="{FF2B5EF4-FFF2-40B4-BE49-F238E27FC236}">
                <a16:creationId xmlns:a16="http://schemas.microsoft.com/office/drawing/2014/main" id="{2A6E731F-EF6F-4E56-91B4-BCD058175B40}"/>
              </a:ext>
            </a:extLst>
          </p:cNvPr>
          <p:cNvPicPr>
            <a:picLocks noChangeAspect="1"/>
          </p:cNvPicPr>
          <p:nvPr/>
        </p:nvPicPr>
        <p:blipFill>
          <a:blip r:embed="rId2"/>
          <a:stretch>
            <a:fillRect/>
          </a:stretch>
        </p:blipFill>
        <p:spPr>
          <a:xfrm>
            <a:off x="578017" y="1649505"/>
            <a:ext cx="3814098" cy="2895601"/>
          </a:xfrm>
          <a:prstGeom prst="rect">
            <a:avLst/>
          </a:prstGeom>
        </p:spPr>
      </p:pic>
    </p:spTree>
    <p:extLst>
      <p:ext uri="{BB962C8B-B14F-4D97-AF65-F5344CB8AC3E}">
        <p14:creationId xmlns:p14="http://schemas.microsoft.com/office/powerpoint/2010/main" val="368166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DA69-A335-367A-EAA4-685DDE2C3982}"/>
              </a:ext>
            </a:extLst>
          </p:cNvPr>
          <p:cNvSpPr>
            <a:spLocks noGrp="1"/>
          </p:cNvSpPr>
          <p:nvPr>
            <p:ph type="title"/>
          </p:nvPr>
        </p:nvSpPr>
        <p:spPr>
          <a:xfrm>
            <a:off x="1510748" y="325685"/>
            <a:ext cx="9437536" cy="795765"/>
          </a:xfrm>
        </p:spPr>
        <p:txBody>
          <a:bodyPr/>
          <a:lstStyle/>
          <a:p>
            <a:r>
              <a:rPr lang="en-GB" dirty="0"/>
              <a:t>Aims</a:t>
            </a:r>
          </a:p>
        </p:txBody>
      </p:sp>
      <p:sp>
        <p:nvSpPr>
          <p:cNvPr id="3" name="Content Placeholder 2">
            <a:extLst>
              <a:ext uri="{FF2B5EF4-FFF2-40B4-BE49-F238E27FC236}">
                <a16:creationId xmlns:a16="http://schemas.microsoft.com/office/drawing/2014/main" id="{36CC1BCD-18BB-EB87-C205-429A49ECD4BA}"/>
              </a:ext>
            </a:extLst>
          </p:cNvPr>
          <p:cNvSpPr>
            <a:spLocks noGrp="1"/>
          </p:cNvSpPr>
          <p:nvPr>
            <p:ph idx="1"/>
          </p:nvPr>
        </p:nvSpPr>
        <p:spPr/>
        <p:txBody>
          <a:bodyPr/>
          <a:lstStyle/>
          <a:p>
            <a:r>
              <a:rPr lang="en-GB" dirty="0"/>
              <a:t>Give you data in the field</a:t>
            </a:r>
          </a:p>
          <a:p>
            <a:r>
              <a:rPr lang="en-GB" dirty="0"/>
              <a:t>Make your time count</a:t>
            </a:r>
          </a:p>
          <a:p>
            <a:r>
              <a:rPr lang="en-GB" dirty="0"/>
              <a:t>Make every contact with the public count</a:t>
            </a:r>
          </a:p>
          <a:p>
            <a:r>
              <a:rPr lang="en-GB" dirty="0"/>
              <a:t>Start a long-term relationship with the public</a:t>
            </a:r>
          </a:p>
          <a:p>
            <a:r>
              <a:rPr lang="en-GB" dirty="0"/>
              <a:t>Inspire confidence</a:t>
            </a:r>
          </a:p>
          <a:p>
            <a:r>
              <a:rPr lang="en-GB" dirty="0"/>
              <a:t>Drive active citizenship</a:t>
            </a:r>
          </a:p>
        </p:txBody>
      </p:sp>
      <p:pic>
        <p:nvPicPr>
          <p:cNvPr id="7" name="Picture 6" descr="An arrow hitting a bull's eye target">
            <a:extLst>
              <a:ext uri="{FF2B5EF4-FFF2-40B4-BE49-F238E27FC236}">
                <a16:creationId xmlns:a16="http://schemas.microsoft.com/office/drawing/2014/main" id="{9733E201-6417-9EE8-EC15-CFFC58844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47137" cy="1447137"/>
          </a:xfrm>
          <a:prstGeom prst="rect">
            <a:avLst/>
          </a:prstGeom>
        </p:spPr>
      </p:pic>
    </p:spTree>
    <p:extLst>
      <p:ext uri="{BB962C8B-B14F-4D97-AF65-F5344CB8AC3E}">
        <p14:creationId xmlns:p14="http://schemas.microsoft.com/office/powerpoint/2010/main" val="1753454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91E2-0DF0-2A16-A610-079A7D3E2136}"/>
              </a:ext>
            </a:extLst>
          </p:cNvPr>
          <p:cNvSpPr>
            <a:spLocks noGrp="1"/>
          </p:cNvSpPr>
          <p:nvPr>
            <p:ph type="title"/>
          </p:nvPr>
        </p:nvSpPr>
        <p:spPr>
          <a:xfrm>
            <a:off x="2345634" y="365125"/>
            <a:ext cx="9008165" cy="823595"/>
          </a:xfrm>
        </p:spPr>
        <p:txBody>
          <a:bodyPr/>
          <a:lstStyle/>
          <a:p>
            <a:r>
              <a:rPr lang="en-GB" dirty="0"/>
              <a:t>Tasks #1</a:t>
            </a:r>
          </a:p>
        </p:txBody>
      </p:sp>
      <p:sp>
        <p:nvSpPr>
          <p:cNvPr id="3" name="Content Placeholder 2">
            <a:extLst>
              <a:ext uri="{FF2B5EF4-FFF2-40B4-BE49-F238E27FC236}">
                <a16:creationId xmlns:a16="http://schemas.microsoft.com/office/drawing/2014/main" id="{A49B4E13-9E4D-0DFC-08CA-10866660DE74}"/>
              </a:ext>
            </a:extLst>
          </p:cNvPr>
          <p:cNvSpPr>
            <a:spLocks noGrp="1"/>
          </p:cNvSpPr>
          <p:nvPr>
            <p:ph idx="1"/>
          </p:nvPr>
        </p:nvSpPr>
        <p:spPr/>
        <p:txBody>
          <a:bodyPr/>
          <a:lstStyle/>
          <a:p>
            <a:r>
              <a:rPr lang="en-GB" dirty="0"/>
              <a:t>Log in to Rapport</a:t>
            </a:r>
          </a:p>
          <a:p>
            <a:r>
              <a:rPr lang="en-GB" dirty="0"/>
              <a:t>Find the Help Centre</a:t>
            </a:r>
          </a:p>
          <a:p>
            <a:r>
              <a:rPr lang="en-GB" dirty="0"/>
              <a:t>Update your profile picture</a:t>
            </a:r>
          </a:p>
          <a:p>
            <a:r>
              <a:rPr lang="en-GB" dirty="0"/>
              <a:t>Set an easy alternative login name</a:t>
            </a:r>
          </a:p>
          <a:p>
            <a:pPr marL="0" indent="0">
              <a:buNone/>
            </a:pPr>
            <a:endParaRPr lang="en-GB" dirty="0"/>
          </a:p>
        </p:txBody>
      </p:sp>
      <p:pic>
        <p:nvPicPr>
          <p:cNvPr id="5" name="Picture 4" descr="Rock climber scaling a rock face">
            <a:extLst>
              <a:ext uri="{FF2B5EF4-FFF2-40B4-BE49-F238E27FC236}">
                <a16:creationId xmlns:a16="http://schemas.microsoft.com/office/drawing/2014/main" id="{D53CD8E5-B187-D335-06A4-42B5C4D6C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38255" cy="1558456"/>
          </a:xfrm>
          <a:prstGeom prst="rect">
            <a:avLst/>
          </a:prstGeom>
        </p:spPr>
      </p:pic>
    </p:spTree>
    <p:extLst>
      <p:ext uri="{BB962C8B-B14F-4D97-AF65-F5344CB8AC3E}">
        <p14:creationId xmlns:p14="http://schemas.microsoft.com/office/powerpoint/2010/main" val="404118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F4613-4B9D-53C6-92F5-9B23C04959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0876" y="2189591"/>
            <a:ext cx="4144309" cy="3501360"/>
          </a:xfrm>
          <a:prstGeom prst="rect">
            <a:avLst/>
          </a:prstGeom>
        </p:spPr>
      </p:pic>
      <p:sp>
        <p:nvSpPr>
          <p:cNvPr id="2" name="Title 1">
            <a:extLst>
              <a:ext uri="{FF2B5EF4-FFF2-40B4-BE49-F238E27FC236}">
                <a16:creationId xmlns:a16="http://schemas.microsoft.com/office/drawing/2014/main" id="{EE895B17-3E3D-402D-8885-5C3D8FD5F533}"/>
              </a:ext>
            </a:extLst>
          </p:cNvPr>
          <p:cNvSpPr>
            <a:spLocks noGrp="1"/>
          </p:cNvSpPr>
          <p:nvPr>
            <p:ph type="title"/>
          </p:nvPr>
        </p:nvSpPr>
        <p:spPr/>
        <p:txBody>
          <a:bodyPr/>
          <a:lstStyle/>
          <a:p>
            <a:r>
              <a:rPr lang="en-GB" dirty="0"/>
              <a:t>Set Location</a:t>
            </a:r>
          </a:p>
        </p:txBody>
      </p:sp>
      <p:sp>
        <p:nvSpPr>
          <p:cNvPr id="3" name="Content Placeholder 2">
            <a:extLst>
              <a:ext uri="{FF2B5EF4-FFF2-40B4-BE49-F238E27FC236}">
                <a16:creationId xmlns:a16="http://schemas.microsoft.com/office/drawing/2014/main" id="{51B4D4A8-FECD-44A7-9CD7-C824C14AD2FA}"/>
              </a:ext>
            </a:extLst>
          </p:cNvPr>
          <p:cNvSpPr>
            <a:spLocks noGrp="1"/>
          </p:cNvSpPr>
          <p:nvPr>
            <p:ph idx="1"/>
          </p:nvPr>
        </p:nvSpPr>
        <p:spPr>
          <a:xfrm>
            <a:off x="4666130" y="1825625"/>
            <a:ext cx="6687670" cy="4351338"/>
          </a:xfrm>
        </p:spPr>
        <p:txBody>
          <a:bodyPr/>
          <a:lstStyle/>
          <a:p>
            <a:r>
              <a:rPr lang="en-GB" dirty="0"/>
              <a:t>On the mobile device you are going to use, click the “Set Location” button</a:t>
            </a:r>
          </a:p>
        </p:txBody>
      </p:sp>
      <p:cxnSp>
        <p:nvCxnSpPr>
          <p:cNvPr id="9" name="Straight Arrow Connector 8">
            <a:extLst>
              <a:ext uri="{FF2B5EF4-FFF2-40B4-BE49-F238E27FC236}">
                <a16:creationId xmlns:a16="http://schemas.microsoft.com/office/drawing/2014/main" id="{E6673E48-211A-4577-8ACF-F043BCDBFDE1}"/>
              </a:ext>
            </a:extLst>
          </p:cNvPr>
          <p:cNvCxnSpPr/>
          <p:nvPr/>
        </p:nvCxnSpPr>
        <p:spPr>
          <a:xfrm flipH="1">
            <a:off x="2909047" y="2752165"/>
            <a:ext cx="3953435" cy="2254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 application, chat or text message&#10;&#10;Description automatically generated">
            <a:extLst>
              <a:ext uri="{FF2B5EF4-FFF2-40B4-BE49-F238E27FC236}">
                <a16:creationId xmlns:a16="http://schemas.microsoft.com/office/drawing/2014/main" id="{7A1871F8-B69B-471B-B77F-770C6159EEB6}"/>
              </a:ext>
            </a:extLst>
          </p:cNvPr>
          <p:cNvPicPr>
            <a:picLocks noChangeAspect="1"/>
          </p:cNvPicPr>
          <p:nvPr/>
        </p:nvPicPr>
        <p:blipFill>
          <a:blip r:embed="rId3"/>
          <a:stretch>
            <a:fillRect/>
          </a:stretch>
        </p:blipFill>
        <p:spPr>
          <a:xfrm>
            <a:off x="4806251" y="4346971"/>
            <a:ext cx="3953435" cy="1533594"/>
          </a:xfrm>
          <a:prstGeom prst="rect">
            <a:avLst/>
          </a:prstGeom>
        </p:spPr>
      </p:pic>
      <p:sp>
        <p:nvSpPr>
          <p:cNvPr id="12" name="TextBox 11">
            <a:extLst>
              <a:ext uri="{FF2B5EF4-FFF2-40B4-BE49-F238E27FC236}">
                <a16:creationId xmlns:a16="http://schemas.microsoft.com/office/drawing/2014/main" id="{053C3D04-A54F-47BC-BDF7-B2226B0AB1E9}"/>
              </a:ext>
            </a:extLst>
          </p:cNvPr>
          <p:cNvSpPr txBox="1"/>
          <p:nvPr/>
        </p:nvSpPr>
        <p:spPr>
          <a:xfrm>
            <a:off x="4695246" y="3906507"/>
            <a:ext cx="6828280" cy="369332"/>
          </a:xfrm>
          <a:prstGeom prst="rect">
            <a:avLst/>
          </a:prstGeom>
          <a:noFill/>
        </p:spPr>
        <p:txBody>
          <a:bodyPr wrap="none" rtlCol="0">
            <a:spAutoFit/>
          </a:bodyPr>
          <a:lstStyle/>
          <a:p>
            <a:r>
              <a:rPr lang="en-GB" dirty="0"/>
              <a:t>If you are on site, use GPS, otherwise, click the “Select location” option</a:t>
            </a:r>
          </a:p>
        </p:txBody>
      </p:sp>
      <p:cxnSp>
        <p:nvCxnSpPr>
          <p:cNvPr id="13" name="Straight Arrow Connector 12">
            <a:extLst>
              <a:ext uri="{FF2B5EF4-FFF2-40B4-BE49-F238E27FC236}">
                <a16:creationId xmlns:a16="http://schemas.microsoft.com/office/drawing/2014/main" id="{E6EDA4B8-4A77-4089-A5ED-E8F034D74ED5}"/>
              </a:ext>
            </a:extLst>
          </p:cNvPr>
          <p:cNvCxnSpPr>
            <a:cxnSpLocks/>
          </p:cNvCxnSpPr>
          <p:nvPr/>
        </p:nvCxnSpPr>
        <p:spPr>
          <a:xfrm flipH="1">
            <a:off x="7557715" y="4275839"/>
            <a:ext cx="2178657" cy="1154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81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A47B-4E76-46AF-9136-0F5B8957CF68}"/>
              </a:ext>
            </a:extLst>
          </p:cNvPr>
          <p:cNvSpPr>
            <a:spLocks noGrp="1"/>
          </p:cNvSpPr>
          <p:nvPr>
            <p:ph type="title"/>
          </p:nvPr>
        </p:nvSpPr>
        <p:spPr/>
        <p:txBody>
          <a:bodyPr/>
          <a:lstStyle/>
          <a:p>
            <a:r>
              <a:rPr lang="en-GB" dirty="0"/>
              <a:t>Set location</a:t>
            </a:r>
          </a:p>
        </p:txBody>
      </p:sp>
      <p:sp>
        <p:nvSpPr>
          <p:cNvPr id="3" name="Content Placeholder 2">
            <a:extLst>
              <a:ext uri="{FF2B5EF4-FFF2-40B4-BE49-F238E27FC236}">
                <a16:creationId xmlns:a16="http://schemas.microsoft.com/office/drawing/2014/main" id="{24E7B414-08AF-4EF2-BD9F-35504ADB7826}"/>
              </a:ext>
            </a:extLst>
          </p:cNvPr>
          <p:cNvSpPr>
            <a:spLocks noGrp="1"/>
          </p:cNvSpPr>
          <p:nvPr>
            <p:ph idx="1"/>
          </p:nvPr>
        </p:nvSpPr>
        <p:spPr>
          <a:xfrm>
            <a:off x="5502302" y="1825625"/>
            <a:ext cx="5851497" cy="4351338"/>
          </a:xfrm>
        </p:spPr>
        <p:txBody>
          <a:bodyPr/>
          <a:lstStyle/>
          <a:p>
            <a:r>
              <a:rPr lang="en-GB" dirty="0"/>
              <a:t>Type the location to search and click OK</a:t>
            </a:r>
          </a:p>
          <a:p>
            <a:endParaRPr lang="en-GB" dirty="0"/>
          </a:p>
          <a:p>
            <a:endParaRPr lang="en-GB" dirty="0"/>
          </a:p>
          <a:p>
            <a:endParaRPr lang="en-GB" dirty="0"/>
          </a:p>
          <a:p>
            <a:r>
              <a:rPr lang="en-GB" dirty="0"/>
              <a:t>The local Ward area or street should appear, click OK</a:t>
            </a:r>
          </a:p>
          <a:p>
            <a:r>
              <a:rPr lang="en-GB" dirty="0"/>
              <a:t>Confirm with OK on the map view</a:t>
            </a:r>
          </a:p>
        </p:txBody>
      </p:sp>
      <p:pic>
        <p:nvPicPr>
          <p:cNvPr id="9" name="Picture 8">
            <a:extLst>
              <a:ext uri="{FF2B5EF4-FFF2-40B4-BE49-F238E27FC236}">
                <a16:creationId xmlns:a16="http://schemas.microsoft.com/office/drawing/2014/main" id="{6429299E-394E-493A-4D67-D9BFF55FF8D6}"/>
              </a:ext>
            </a:extLst>
          </p:cNvPr>
          <p:cNvPicPr>
            <a:picLocks noChangeAspect="1"/>
          </p:cNvPicPr>
          <p:nvPr/>
        </p:nvPicPr>
        <p:blipFill>
          <a:blip r:embed="rId2"/>
          <a:stretch>
            <a:fillRect/>
          </a:stretch>
        </p:blipFill>
        <p:spPr>
          <a:xfrm>
            <a:off x="798013" y="1511744"/>
            <a:ext cx="4281295" cy="1997938"/>
          </a:xfrm>
          <a:prstGeom prst="rect">
            <a:avLst/>
          </a:prstGeom>
        </p:spPr>
      </p:pic>
      <p:pic>
        <p:nvPicPr>
          <p:cNvPr id="11" name="Picture 10">
            <a:extLst>
              <a:ext uri="{FF2B5EF4-FFF2-40B4-BE49-F238E27FC236}">
                <a16:creationId xmlns:a16="http://schemas.microsoft.com/office/drawing/2014/main" id="{154AA0F8-CFB9-E1E3-75D5-67A942A92D83}"/>
              </a:ext>
            </a:extLst>
          </p:cNvPr>
          <p:cNvPicPr>
            <a:picLocks noChangeAspect="1"/>
          </p:cNvPicPr>
          <p:nvPr/>
        </p:nvPicPr>
        <p:blipFill>
          <a:blip r:embed="rId3"/>
          <a:stretch>
            <a:fillRect/>
          </a:stretch>
        </p:blipFill>
        <p:spPr>
          <a:xfrm>
            <a:off x="798013" y="3657472"/>
            <a:ext cx="4281295" cy="2465768"/>
          </a:xfrm>
          <a:prstGeom prst="rect">
            <a:avLst/>
          </a:prstGeom>
        </p:spPr>
      </p:pic>
    </p:spTree>
    <p:extLst>
      <p:ext uri="{BB962C8B-B14F-4D97-AF65-F5344CB8AC3E}">
        <p14:creationId xmlns:p14="http://schemas.microsoft.com/office/powerpoint/2010/main" val="3029359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1875</Words>
  <Application>Microsoft Office PowerPoint</Application>
  <PresentationFormat>Widescreen</PresentationFormat>
  <Paragraphs>145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Delivering the Neighbourhood Matters Priority Survey</vt:lpstr>
      <vt:lpstr>Why Bother?</vt:lpstr>
      <vt:lpstr>1) Ensure you have access to “Rapport”</vt:lpstr>
      <vt:lpstr>Request an account</vt:lpstr>
      <vt:lpstr>Select Rapport</vt:lpstr>
      <vt:lpstr>Aims</vt:lpstr>
      <vt:lpstr>Tasks #1</vt:lpstr>
      <vt:lpstr>Set Location</vt:lpstr>
      <vt:lpstr>Set location</vt:lpstr>
      <vt:lpstr>Find and map the Current Member coverage</vt:lpstr>
      <vt:lpstr>Tasks #2</vt:lpstr>
      <vt:lpstr>Send A Message</vt:lpstr>
      <vt:lpstr>Info At Your Fingertips</vt:lpstr>
      <vt:lpstr>Find Addresses and deliver the survey</vt:lpstr>
      <vt:lpstr>Select a Street</vt:lpstr>
      <vt:lpstr>(Remaining Streets)</vt:lpstr>
      <vt:lpstr>Street View</vt:lpstr>
      <vt:lpstr>Street View: Interactions</vt:lpstr>
      <vt:lpstr>Perform the Survey (Tips)</vt:lpstr>
      <vt:lpstr>Go Ahead… (registration method)</vt:lpstr>
      <vt:lpstr>Go Ahead… New Registration</vt:lpstr>
      <vt:lpstr>The “Conversation”</vt:lpstr>
      <vt:lpstr>Translation</vt:lpstr>
      <vt:lpstr>How Safe?</vt:lpstr>
      <vt:lpstr>How Good Are We?</vt:lpstr>
      <vt:lpstr>Important: Email Verification</vt:lpstr>
      <vt:lpstr>Final Tip: The second Chance</vt:lpstr>
      <vt:lpstr>Where To Find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the Neighbourhood Matters Survey</dc:title>
  <dc:creator>Mike Douglas</dc:creator>
  <cp:lastModifiedBy>Joseph Chadbourne</cp:lastModifiedBy>
  <cp:revision>12</cp:revision>
  <dcterms:created xsi:type="dcterms:W3CDTF">2021-09-10T14:06:45Z</dcterms:created>
  <dcterms:modified xsi:type="dcterms:W3CDTF">2023-08-16T11:15:31Z</dcterms:modified>
</cp:coreProperties>
</file>