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8" r:id="rId6"/>
    <p:sldId id="257" r:id="rId7"/>
    <p:sldId id="258" r:id="rId8"/>
    <p:sldId id="259" r:id="rId9"/>
    <p:sldId id="279" r:id="rId10"/>
    <p:sldId id="282" r:id="rId11"/>
    <p:sldId id="260" r:id="rId12"/>
    <p:sldId id="261" r:id="rId13"/>
    <p:sldId id="285" r:id="rId14"/>
    <p:sldId id="264" r:id="rId15"/>
    <p:sldId id="284" r:id="rId16"/>
    <p:sldId id="283" r:id="rId17"/>
    <p:sldId id="281" r:id="rId18"/>
    <p:sldId id="262" r:id="rId19"/>
    <p:sldId id="263" r:id="rId20"/>
    <p:sldId id="265" r:id="rId21"/>
    <p:sldId id="266" r:id="rId22"/>
    <p:sldId id="286" r:id="rId23"/>
    <p:sldId id="267" r:id="rId24"/>
    <p:sldId id="268" r:id="rId25"/>
    <p:sldId id="269" r:id="rId26"/>
    <p:sldId id="270" r:id="rId27"/>
    <p:sldId id="280" r:id="rId28"/>
    <p:sldId id="276" r:id="rId29"/>
    <p:sldId id="287" r:id="rId30"/>
    <p:sldId id="273" r:id="rId31"/>
    <p:sldId id="288" r:id="rId32"/>
    <p:sldId id="274"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4409A-3E6C-4757-BEFB-64B7D6CFA2DD}" v="9" dt="2023-09-10T17:59:28.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ABCA-4F70-4BCA-8549-7819B8DB9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05217E-4E6A-4FCC-84C7-F5241D8C1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E26FF6-6131-430A-9CE1-D4174B0738C4}"/>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71AF7B41-1CBD-479C-8022-E791928BE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50F83-CF04-41EB-995E-2AFA8F3DA12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2782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6590-2080-47EE-B9D6-CA9916FCD6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07E2EB-DDCD-4C88-8D60-131F66A9C9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6EE83-3BF4-42AC-A9A1-5129F1267611}"/>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82B816A0-A760-4A6C-8DF4-203E9217A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89899-CF60-41A3-BDE0-EF7D60B4CB2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7491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5895AA-2283-432F-A350-69996FC0AD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DF1180-F38D-4EF0-A88C-A8C448B1A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CB78-4E1D-4B78-BAAB-D4BF1EBD1CF8}"/>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C890AFB3-5D6A-4C8F-BCAA-D3BBC75A5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1E49B-FACE-4EFA-9E54-8BA9B554905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00285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4FDA-3FBF-4DBF-BEE6-6F1AF6A3B3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FC90C-95D7-45CC-AEEA-176FF27C3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C8AD5-3587-4FF7-BE3B-976FC4488833}"/>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5C745B6C-2302-4E11-B2E5-1DC426F49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098D6-FE78-4408-9E76-F22770011A3D}"/>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0851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B4D0-B63A-43BB-9A80-4A346DFCA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C09425-33A0-460C-9C5D-D1F1EB71C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E6A55-6F11-4014-8E66-850047458FAE}"/>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69D36DAB-EE23-4D47-AE3D-73AAC7A64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B0042-AD81-4588-A93A-57CC76A1845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22088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4FF0-C07B-4521-9798-C05307EE41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3AABB-9BBD-45AF-8F7C-3551645AEA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AF9483-C558-4E15-B7C3-5606C12198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23DD3-0668-4F1F-A127-055E8903EBC4}"/>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6" name="Footer Placeholder 5">
            <a:extLst>
              <a:ext uri="{FF2B5EF4-FFF2-40B4-BE49-F238E27FC236}">
                <a16:creationId xmlns:a16="http://schemas.microsoft.com/office/drawing/2014/main" id="{283D0782-DBCD-4779-888E-5265F73670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5313D2-97C6-450C-A0BE-92006B413800}"/>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5267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9CD6-CE06-408C-9FA3-7C38FBAFB3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BEB74D-9139-4754-9B1E-272F1374C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5245FD-8B5B-478E-9959-3F07D27CA6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CDE405-915F-4BF7-8D1C-735CDAB0B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2F9365-80EC-487B-BBE6-4F9AB054E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7C8FD4-C82D-457C-8C01-C712BE0F4B61}"/>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8" name="Footer Placeholder 7">
            <a:extLst>
              <a:ext uri="{FF2B5EF4-FFF2-40B4-BE49-F238E27FC236}">
                <a16:creationId xmlns:a16="http://schemas.microsoft.com/office/drawing/2014/main" id="{3E9339EE-3DC1-4AC6-8218-60D6D606A8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4F0298-5129-4830-AF39-C5F56D05B1B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08719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7945-5957-4DF8-84D4-04E12DA8F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E0EDF6-5846-4706-83B9-85819C19CCA3}"/>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4" name="Footer Placeholder 3">
            <a:extLst>
              <a:ext uri="{FF2B5EF4-FFF2-40B4-BE49-F238E27FC236}">
                <a16:creationId xmlns:a16="http://schemas.microsoft.com/office/drawing/2014/main" id="{3DB4E2C3-0CB0-4731-91B1-F80FCC3983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03CFC5-6C72-4087-9A6D-005B593A701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86495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1881D-416D-4B0B-A191-3865F5E42F17}"/>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3" name="Footer Placeholder 2">
            <a:extLst>
              <a:ext uri="{FF2B5EF4-FFF2-40B4-BE49-F238E27FC236}">
                <a16:creationId xmlns:a16="http://schemas.microsoft.com/office/drawing/2014/main" id="{A9A5B0F6-04E5-4E96-8019-1149470155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12C683-EDC7-4791-95C3-655CF785D1A1}"/>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60060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8A2C-4DCD-4BA9-87E3-A8C757108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028C51-06FE-4D99-8E61-2CDCCA3E4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56794-0B9F-4431-B90A-4184B745D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A3CE3-2D90-4C9D-A48D-E8157227E945}"/>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6" name="Footer Placeholder 5">
            <a:extLst>
              <a:ext uri="{FF2B5EF4-FFF2-40B4-BE49-F238E27FC236}">
                <a16:creationId xmlns:a16="http://schemas.microsoft.com/office/drawing/2014/main" id="{B9FD7E1C-E788-49FB-BCFC-248B52A49A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B83495-ACCB-4D23-8F1E-92843BA811A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73908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36D3-A2A7-45B9-B456-0D0E30816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1B08FB-CE27-41C6-8C29-CFE9147FF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80454-C540-4EB5-9011-D52889842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E0A29-412A-4D72-8B31-82F7A113532C}"/>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6" name="Footer Placeholder 5">
            <a:extLst>
              <a:ext uri="{FF2B5EF4-FFF2-40B4-BE49-F238E27FC236}">
                <a16:creationId xmlns:a16="http://schemas.microsoft.com/office/drawing/2014/main" id="{C08CE919-303F-492C-B87E-1371EEB7E0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A81E6-B897-49CE-9952-97EC40CECCE3}"/>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3328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7EEB4-565F-468F-B106-941FB0475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C8F056-B3F9-497E-B5DA-C50DE0AA7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44428-0271-4913-AFE2-EA2105DB4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193E61EE-13E8-43B6-A4D3-F9A1CDC3D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347E2F-319B-4398-A9C0-5E9B03B92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40E46-62AD-498C-A92D-421389F86296}" type="slidenum">
              <a:rPr lang="en-GB" smtClean="0"/>
              <a:t>‹#›</a:t>
            </a:fld>
            <a:endParaRPr lang="en-GB"/>
          </a:p>
        </p:txBody>
      </p:sp>
    </p:spTree>
    <p:extLst>
      <p:ext uri="{BB962C8B-B14F-4D97-AF65-F5344CB8AC3E}">
        <p14:creationId xmlns:p14="http://schemas.microsoft.com/office/powerpoint/2010/main" val="342132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min.gwentcommunitylink.co.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calendly.com/visavsupport" TargetMode="External"/><Relationship Id="rId7" Type="http://schemas.openxmlformats.org/officeDocument/2006/relationships/image" Target="../media/image41.png"/><Relationship Id="rId2" Type="http://schemas.openxmlformats.org/officeDocument/2006/relationships/hyperlink" Target="mailto:Support@neighbourhoodalert.co.uk"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visavltd.zendesk.com/hc/en-gb" TargetMode="External"/><Relationship Id="rId4" Type="http://schemas.openxmlformats.org/officeDocument/2006/relationships/hyperlink" Target="https://www.neighbourhoodalert.co.uk/v4trai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dmin.gwentcommunitylink.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82826-391B-4390-888D-A46F0BACA127}"/>
              </a:ext>
            </a:extLst>
          </p:cNvPr>
          <p:cNvSpPr>
            <a:spLocks noGrp="1"/>
          </p:cNvSpPr>
          <p:nvPr>
            <p:ph type="ctrTitle"/>
          </p:nvPr>
        </p:nvSpPr>
        <p:spPr>
          <a:xfrm>
            <a:off x="1289303" y="2479214"/>
            <a:ext cx="8921672" cy="1713305"/>
          </a:xfrm>
        </p:spPr>
        <p:txBody>
          <a:bodyPr anchor="b">
            <a:normAutofit fontScale="90000"/>
          </a:bodyPr>
          <a:lstStyle/>
          <a:p>
            <a:pPr algn="l"/>
            <a:r>
              <a:rPr lang="en-GB" sz="5600" dirty="0"/>
              <a:t>Delivering the </a:t>
            </a:r>
            <a:br>
              <a:rPr lang="en-GB" sz="5600" dirty="0"/>
            </a:br>
            <a:r>
              <a:rPr lang="en-GB" sz="5600" dirty="0"/>
              <a:t>Community Link Priority Survey</a:t>
            </a:r>
          </a:p>
        </p:txBody>
      </p:sp>
      <p:sp>
        <p:nvSpPr>
          <p:cNvPr id="3" name="Subtitle 2">
            <a:extLst>
              <a:ext uri="{FF2B5EF4-FFF2-40B4-BE49-F238E27FC236}">
                <a16:creationId xmlns:a16="http://schemas.microsoft.com/office/drawing/2014/main" id="{5A3649B3-876B-4252-A450-E124B08FB9EE}"/>
              </a:ext>
            </a:extLst>
          </p:cNvPr>
          <p:cNvSpPr>
            <a:spLocks noGrp="1"/>
          </p:cNvSpPr>
          <p:nvPr>
            <p:ph type="subTitle" idx="1"/>
          </p:nvPr>
        </p:nvSpPr>
        <p:spPr>
          <a:xfrm>
            <a:off x="1289303" y="5142305"/>
            <a:ext cx="7321298" cy="753165"/>
          </a:xfrm>
        </p:spPr>
        <p:txBody>
          <a:bodyPr anchor="t">
            <a:normAutofit/>
          </a:bodyPr>
          <a:lstStyle/>
          <a:p>
            <a:pPr algn="l"/>
            <a:r>
              <a:rPr lang="en-GB" dirty="0"/>
              <a:t>Key requirements to find and deliver the Neighbourhood Alert, Enhanced Module, Priority Survey</a:t>
            </a:r>
          </a:p>
        </p:txBody>
      </p:sp>
      <p:pic>
        <p:nvPicPr>
          <p:cNvPr id="6" name="Picture 5" descr="Text&#10;&#10;Description automatically generated with low confidence">
            <a:extLst>
              <a:ext uri="{FF2B5EF4-FFF2-40B4-BE49-F238E27FC236}">
                <a16:creationId xmlns:a16="http://schemas.microsoft.com/office/drawing/2014/main" id="{8855B7EE-5492-41A4-8BB2-460107AF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4" y="656254"/>
            <a:ext cx="4000500" cy="1457325"/>
          </a:xfrm>
          <a:prstGeom prst="rect">
            <a:avLst/>
          </a:prstGeom>
        </p:spPr>
      </p:pic>
      <p:sp>
        <p:nvSpPr>
          <p:cNvPr id="4" name="TextBox 3">
            <a:extLst>
              <a:ext uri="{FF2B5EF4-FFF2-40B4-BE49-F238E27FC236}">
                <a16:creationId xmlns:a16="http://schemas.microsoft.com/office/drawing/2014/main" id="{814681B9-AA73-E01C-EBCE-AF842303407F}"/>
              </a:ext>
            </a:extLst>
          </p:cNvPr>
          <p:cNvSpPr txBox="1"/>
          <p:nvPr/>
        </p:nvSpPr>
        <p:spPr>
          <a:xfrm>
            <a:off x="10346038" y="5861825"/>
            <a:ext cx="1093569" cy="369332"/>
          </a:xfrm>
          <a:prstGeom prst="rect">
            <a:avLst/>
          </a:prstGeom>
          <a:noFill/>
        </p:spPr>
        <p:txBody>
          <a:bodyPr wrap="none" rtlCol="0">
            <a:spAutoFit/>
          </a:bodyPr>
          <a:lstStyle/>
          <a:p>
            <a:r>
              <a:rPr lang="en-GB" dirty="0"/>
              <a:t>Mar 2023</a:t>
            </a:r>
          </a:p>
        </p:txBody>
      </p:sp>
    </p:spTree>
    <p:extLst>
      <p:ext uri="{BB962C8B-B14F-4D97-AF65-F5344CB8AC3E}">
        <p14:creationId xmlns:p14="http://schemas.microsoft.com/office/powerpoint/2010/main" val="345088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8C29-AC51-78BB-706E-89CB99413DA3}"/>
              </a:ext>
            </a:extLst>
          </p:cNvPr>
          <p:cNvSpPr>
            <a:spLocks noGrp="1"/>
          </p:cNvSpPr>
          <p:nvPr>
            <p:ph type="title"/>
          </p:nvPr>
        </p:nvSpPr>
        <p:spPr>
          <a:xfrm>
            <a:off x="5495924" y="365125"/>
            <a:ext cx="5857875" cy="884835"/>
          </a:xfrm>
        </p:spPr>
        <p:txBody>
          <a:bodyPr/>
          <a:lstStyle/>
          <a:p>
            <a:r>
              <a:rPr lang="en-GB" dirty="0"/>
              <a:t>Your members</a:t>
            </a:r>
          </a:p>
        </p:txBody>
      </p:sp>
      <p:sp>
        <p:nvSpPr>
          <p:cNvPr id="3" name="Content Placeholder 2">
            <a:extLst>
              <a:ext uri="{FF2B5EF4-FFF2-40B4-BE49-F238E27FC236}">
                <a16:creationId xmlns:a16="http://schemas.microsoft.com/office/drawing/2014/main" id="{A713C459-1589-2EBA-5D4D-D1C3E663BBF8}"/>
              </a:ext>
            </a:extLst>
          </p:cNvPr>
          <p:cNvSpPr>
            <a:spLocks noGrp="1"/>
          </p:cNvSpPr>
          <p:nvPr>
            <p:ph idx="1"/>
          </p:nvPr>
        </p:nvSpPr>
        <p:spPr>
          <a:xfrm>
            <a:off x="5495923" y="1473287"/>
            <a:ext cx="5857875" cy="4351338"/>
          </a:xfrm>
        </p:spPr>
        <p:txBody>
          <a:bodyPr>
            <a:normAutofit fontScale="55000" lnSpcReduction="20000"/>
          </a:bodyPr>
          <a:lstStyle/>
          <a:p>
            <a:r>
              <a:rPr lang="en-GB" dirty="0"/>
              <a:t>Browse around the various pre-determined selections.</a:t>
            </a:r>
          </a:p>
          <a:p>
            <a:pPr marL="0" indent="0">
              <a:buNone/>
            </a:pPr>
            <a:endParaRPr lang="en-GB" dirty="0"/>
          </a:p>
          <a:p>
            <a:pPr marL="0" indent="0">
              <a:buNone/>
            </a:pPr>
            <a:r>
              <a:rPr lang="en-GB" dirty="0"/>
              <a:t>Note:</a:t>
            </a:r>
          </a:p>
          <a:p>
            <a:r>
              <a:rPr lang="en-GB" b="1" dirty="0"/>
              <a:t>Comms Issues</a:t>
            </a:r>
            <a:r>
              <a:rPr lang="en-GB" dirty="0"/>
              <a:t> is anyone with a comms issue on their account, could be email, SMS or voice</a:t>
            </a:r>
          </a:p>
          <a:p>
            <a:r>
              <a:rPr lang="en-GB" b="1" dirty="0"/>
              <a:t>Unverified Email</a:t>
            </a:r>
            <a:r>
              <a:rPr lang="en-GB" dirty="0"/>
              <a:t> is anyone on the system that has an email that isn’t verified, doesn’t include awaiting activation. Can still receive messages by SMS or voice</a:t>
            </a:r>
          </a:p>
          <a:p>
            <a:r>
              <a:rPr lang="en-GB" b="1" dirty="0"/>
              <a:t>Members Awaiting Activation</a:t>
            </a:r>
            <a:r>
              <a:rPr lang="en-GB" dirty="0"/>
              <a:t> is a user added by either a coordinator or an admin. Won’t receive any messages until activated</a:t>
            </a:r>
          </a:p>
          <a:p>
            <a:pPr marL="0" indent="0">
              <a:buNone/>
            </a:pPr>
            <a:r>
              <a:rPr lang="en-GB" dirty="0"/>
              <a:t>Global Groups: People are added to these groups in various ways:</a:t>
            </a:r>
          </a:p>
          <a:p>
            <a:pPr marL="514350" indent="-514350">
              <a:buAutoNum type="arabicParenR"/>
            </a:pPr>
            <a:r>
              <a:rPr lang="en-GB" dirty="0"/>
              <a:t>On registration</a:t>
            </a:r>
          </a:p>
          <a:p>
            <a:pPr marL="514350" indent="-514350">
              <a:buAutoNum type="arabicParenR"/>
            </a:pPr>
            <a:r>
              <a:rPr lang="en-GB" dirty="0"/>
              <a:t>Completing a survey (with a group question)</a:t>
            </a:r>
          </a:p>
          <a:p>
            <a:pPr marL="514350" indent="-514350">
              <a:buAutoNum type="arabicParenR"/>
            </a:pPr>
            <a:r>
              <a:rPr lang="en-GB" dirty="0"/>
              <a:t>By you updating the groups they are in</a:t>
            </a:r>
          </a:p>
          <a:p>
            <a:pPr marL="514350" indent="-514350">
              <a:buAutoNum type="arabicParenR"/>
            </a:pPr>
            <a:r>
              <a:rPr lang="en-GB" dirty="0"/>
              <a:t>By them updating the groups they are in from their member admin (some groups are hidden so they cannot add themselves to them e.g., Medical Doctor)</a:t>
            </a:r>
          </a:p>
        </p:txBody>
      </p:sp>
      <p:pic>
        <p:nvPicPr>
          <p:cNvPr id="5" name="Picture 4">
            <a:extLst>
              <a:ext uri="{FF2B5EF4-FFF2-40B4-BE49-F238E27FC236}">
                <a16:creationId xmlns:a16="http://schemas.microsoft.com/office/drawing/2014/main" id="{DD0E49E3-D1C7-E1CD-3918-2AADEAD8AA52}"/>
              </a:ext>
            </a:extLst>
          </p:cNvPr>
          <p:cNvPicPr>
            <a:picLocks noChangeAspect="1"/>
          </p:cNvPicPr>
          <p:nvPr/>
        </p:nvPicPr>
        <p:blipFill>
          <a:blip r:embed="rId2"/>
          <a:stretch>
            <a:fillRect/>
          </a:stretch>
        </p:blipFill>
        <p:spPr>
          <a:xfrm>
            <a:off x="334698" y="451998"/>
            <a:ext cx="4778806" cy="6040877"/>
          </a:xfrm>
          <a:prstGeom prst="rect">
            <a:avLst/>
          </a:prstGeom>
        </p:spPr>
      </p:pic>
    </p:spTree>
    <p:extLst>
      <p:ext uri="{BB962C8B-B14F-4D97-AF65-F5344CB8AC3E}">
        <p14:creationId xmlns:p14="http://schemas.microsoft.com/office/powerpoint/2010/main" val="106820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C17627-B659-8589-750E-78008E5DB869}"/>
              </a:ext>
            </a:extLst>
          </p:cNvPr>
          <p:cNvPicPr>
            <a:picLocks noChangeAspect="1"/>
          </p:cNvPicPr>
          <p:nvPr/>
        </p:nvPicPr>
        <p:blipFill>
          <a:blip r:embed="rId2"/>
          <a:stretch>
            <a:fillRect/>
          </a:stretch>
        </p:blipFill>
        <p:spPr>
          <a:xfrm>
            <a:off x="334616" y="1504100"/>
            <a:ext cx="4053090" cy="1325563"/>
          </a:xfrm>
          <a:prstGeom prst="rect">
            <a:avLst/>
          </a:prstGeom>
        </p:spPr>
      </p:pic>
      <p:pic>
        <p:nvPicPr>
          <p:cNvPr id="11" name="Picture 10">
            <a:extLst>
              <a:ext uri="{FF2B5EF4-FFF2-40B4-BE49-F238E27FC236}">
                <a16:creationId xmlns:a16="http://schemas.microsoft.com/office/drawing/2014/main" id="{4DAAD869-7E1E-5553-9EB9-A2A510D1FC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398" y="3029807"/>
            <a:ext cx="4013084" cy="126093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C07F86A-3BA2-7E80-B373-3AC6559FD08C}"/>
              </a:ext>
            </a:extLst>
          </p:cNvPr>
          <p:cNvPicPr>
            <a:picLocks noChangeAspect="1"/>
          </p:cNvPicPr>
          <p:nvPr/>
        </p:nvPicPr>
        <p:blipFill>
          <a:blip r:embed="rId4"/>
          <a:stretch>
            <a:fillRect/>
          </a:stretch>
        </p:blipFill>
        <p:spPr>
          <a:xfrm>
            <a:off x="334615" y="4726959"/>
            <a:ext cx="4030651" cy="188733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386F20-0A2D-4F83-BEDB-BEB0656B2273}"/>
              </a:ext>
            </a:extLst>
          </p:cNvPr>
          <p:cNvSpPr>
            <a:spLocks noGrp="1"/>
          </p:cNvSpPr>
          <p:nvPr>
            <p:ph type="title"/>
          </p:nvPr>
        </p:nvSpPr>
        <p:spPr>
          <a:xfrm>
            <a:off x="266700" y="193097"/>
            <a:ext cx="10515600" cy="1325563"/>
          </a:xfrm>
        </p:spPr>
        <p:txBody>
          <a:bodyPr/>
          <a:lstStyle/>
          <a:p>
            <a:r>
              <a:rPr lang="en-GB" dirty="0"/>
              <a:t>Find the current members</a:t>
            </a:r>
          </a:p>
        </p:txBody>
      </p:sp>
      <p:sp>
        <p:nvSpPr>
          <p:cNvPr id="3" name="Content Placeholder 2">
            <a:extLst>
              <a:ext uri="{FF2B5EF4-FFF2-40B4-BE49-F238E27FC236}">
                <a16:creationId xmlns:a16="http://schemas.microsoft.com/office/drawing/2014/main" id="{0152A5E1-CC05-4C80-AE8D-7F0111B38C5C}"/>
              </a:ext>
            </a:extLst>
          </p:cNvPr>
          <p:cNvSpPr>
            <a:spLocks noGrp="1"/>
          </p:cNvSpPr>
          <p:nvPr>
            <p:ph idx="1"/>
          </p:nvPr>
        </p:nvSpPr>
        <p:spPr>
          <a:xfrm>
            <a:off x="4755776" y="1825625"/>
            <a:ext cx="6598023" cy="4351338"/>
          </a:xfrm>
        </p:spPr>
        <p:txBody>
          <a:bodyPr>
            <a:normAutofit fontScale="70000" lnSpcReduction="20000"/>
          </a:bodyPr>
          <a:lstStyle/>
          <a:p>
            <a:r>
              <a:rPr lang="en-GB" dirty="0"/>
              <a:t>Click on “My Groups and members”</a:t>
            </a:r>
          </a:p>
          <a:p>
            <a:r>
              <a:rPr lang="en-GB" dirty="0"/>
              <a:t>Click “View Any Groups Memberships”</a:t>
            </a:r>
          </a:p>
          <a:p>
            <a:r>
              <a:rPr lang="en-GB" dirty="0"/>
              <a:t>Drill down to a specific area using the small black +</a:t>
            </a:r>
          </a:p>
          <a:p>
            <a:r>
              <a:rPr lang="en-GB" dirty="0"/>
              <a:t>Observe the total number of people in each area and select them by clicking on the black button(s)</a:t>
            </a:r>
          </a:p>
          <a:p>
            <a:r>
              <a:rPr lang="en-GB" dirty="0"/>
              <a:t>Turn the selected area green and click the “Next” button</a:t>
            </a:r>
          </a:p>
          <a:p>
            <a:r>
              <a:rPr lang="en-GB" dirty="0"/>
              <a:t>Scroll all the way down the filter options and click the blue “View list of people” button at the bottom</a:t>
            </a:r>
          </a:p>
          <a:p>
            <a:r>
              <a:rPr lang="en-GB" dirty="0"/>
              <a:t>The next screen shows a small map and lists the nearest 500 people to your set location.  Click the “Map view” button</a:t>
            </a:r>
          </a:p>
          <a:p>
            <a:r>
              <a:rPr lang="en-GB" dirty="0"/>
              <a:t>Use the Full screen icon to see a larger map and drag this around to see the current coverage of registered users.</a:t>
            </a:r>
          </a:p>
        </p:txBody>
      </p:sp>
      <p:cxnSp>
        <p:nvCxnSpPr>
          <p:cNvPr id="9" name="Straight Arrow Connector 8">
            <a:extLst>
              <a:ext uri="{FF2B5EF4-FFF2-40B4-BE49-F238E27FC236}">
                <a16:creationId xmlns:a16="http://schemas.microsoft.com/office/drawing/2014/main" id="{58CBDA1A-CA68-418A-9807-3A21E45A8C00}"/>
              </a:ext>
            </a:extLst>
          </p:cNvPr>
          <p:cNvCxnSpPr>
            <a:cxnSpLocks/>
          </p:cNvCxnSpPr>
          <p:nvPr/>
        </p:nvCxnSpPr>
        <p:spPr>
          <a:xfrm flipH="1" flipV="1">
            <a:off x="557917" y="2381416"/>
            <a:ext cx="4328160" cy="22487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8FF70E7-B412-4494-9EB2-60DCEE414F9D}"/>
              </a:ext>
            </a:extLst>
          </p:cNvPr>
          <p:cNvCxnSpPr>
            <a:cxnSpLocks/>
          </p:cNvCxnSpPr>
          <p:nvPr/>
        </p:nvCxnSpPr>
        <p:spPr>
          <a:xfrm flipH="1">
            <a:off x="4365266" y="2977072"/>
            <a:ext cx="520811" cy="8236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526BBA-5D77-4F4B-8237-C4D8E1520887}"/>
              </a:ext>
            </a:extLst>
          </p:cNvPr>
          <p:cNvCxnSpPr>
            <a:cxnSpLocks/>
          </p:cNvCxnSpPr>
          <p:nvPr/>
        </p:nvCxnSpPr>
        <p:spPr>
          <a:xfrm flipH="1">
            <a:off x="1319917" y="4420925"/>
            <a:ext cx="3566160" cy="679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1CDCDB-D99E-2093-E1DD-FC9032A9D37B}"/>
              </a:ext>
            </a:extLst>
          </p:cNvPr>
          <p:cNvCxnSpPr>
            <a:cxnSpLocks/>
          </p:cNvCxnSpPr>
          <p:nvPr/>
        </p:nvCxnSpPr>
        <p:spPr>
          <a:xfrm flipH="1">
            <a:off x="578081" y="5178901"/>
            <a:ext cx="4307996" cy="6747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38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91E2-0DF0-2A16-A610-079A7D3E2136}"/>
              </a:ext>
            </a:extLst>
          </p:cNvPr>
          <p:cNvSpPr>
            <a:spLocks noGrp="1"/>
          </p:cNvSpPr>
          <p:nvPr>
            <p:ph type="title"/>
          </p:nvPr>
        </p:nvSpPr>
        <p:spPr>
          <a:xfrm>
            <a:off x="2345634" y="365125"/>
            <a:ext cx="9008165" cy="823595"/>
          </a:xfrm>
        </p:spPr>
        <p:txBody>
          <a:bodyPr>
            <a:normAutofit fontScale="90000"/>
          </a:bodyPr>
          <a:lstStyle/>
          <a:p>
            <a:r>
              <a:rPr lang="en-GB" dirty="0"/>
              <a:t>Tasks #2 (Suspended until October 2023)</a:t>
            </a:r>
          </a:p>
        </p:txBody>
      </p:sp>
      <p:sp>
        <p:nvSpPr>
          <p:cNvPr id="3" name="Content Placeholder 2">
            <a:extLst>
              <a:ext uri="{FF2B5EF4-FFF2-40B4-BE49-F238E27FC236}">
                <a16:creationId xmlns:a16="http://schemas.microsoft.com/office/drawing/2014/main" id="{A49B4E13-9E4D-0DFC-08CA-10866660DE74}"/>
              </a:ext>
            </a:extLst>
          </p:cNvPr>
          <p:cNvSpPr>
            <a:spLocks noGrp="1"/>
          </p:cNvSpPr>
          <p:nvPr>
            <p:ph idx="1"/>
          </p:nvPr>
        </p:nvSpPr>
        <p:spPr/>
        <p:txBody>
          <a:bodyPr/>
          <a:lstStyle/>
          <a:p>
            <a:r>
              <a:rPr lang="en-GB" dirty="0"/>
              <a:t>Find the guidance on sending a message</a:t>
            </a:r>
          </a:p>
          <a:p>
            <a:r>
              <a:rPr lang="en-GB" dirty="0"/>
              <a:t>Add yourself as an end user</a:t>
            </a:r>
          </a:p>
          <a:p>
            <a:r>
              <a:rPr lang="en-GB" dirty="0"/>
              <a:t>Send a message</a:t>
            </a:r>
          </a:p>
          <a:p>
            <a:pPr marL="0" indent="0">
              <a:buNone/>
            </a:pPr>
            <a:endParaRPr lang="en-GB" dirty="0"/>
          </a:p>
        </p:txBody>
      </p:sp>
      <p:pic>
        <p:nvPicPr>
          <p:cNvPr id="5" name="Picture 4" descr="Rock climber scaling a rock face">
            <a:extLst>
              <a:ext uri="{FF2B5EF4-FFF2-40B4-BE49-F238E27FC236}">
                <a16:creationId xmlns:a16="http://schemas.microsoft.com/office/drawing/2014/main" id="{D53CD8E5-B187-D335-06A4-42B5C4D6C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38255" cy="1558456"/>
          </a:xfrm>
          <a:prstGeom prst="rect">
            <a:avLst/>
          </a:prstGeom>
        </p:spPr>
      </p:pic>
    </p:spTree>
    <p:extLst>
      <p:ext uri="{BB962C8B-B14F-4D97-AF65-F5344CB8AC3E}">
        <p14:creationId xmlns:p14="http://schemas.microsoft.com/office/powerpoint/2010/main" val="166693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A32B-E511-1D3E-6CFF-C1E0C9296348}"/>
              </a:ext>
            </a:extLst>
          </p:cNvPr>
          <p:cNvSpPr>
            <a:spLocks noGrp="1"/>
          </p:cNvSpPr>
          <p:nvPr>
            <p:ph type="title"/>
          </p:nvPr>
        </p:nvSpPr>
        <p:spPr>
          <a:xfrm>
            <a:off x="1948068" y="232258"/>
            <a:ext cx="8507233" cy="859376"/>
          </a:xfrm>
        </p:spPr>
        <p:txBody>
          <a:bodyPr/>
          <a:lstStyle/>
          <a:p>
            <a:r>
              <a:rPr lang="en-GB" dirty="0"/>
              <a:t>Send A Message</a:t>
            </a:r>
          </a:p>
        </p:txBody>
      </p:sp>
      <p:pic>
        <p:nvPicPr>
          <p:cNvPr id="5" name="Content Placeholder 4" descr="Close-up of a person using a mobile phone">
            <a:extLst>
              <a:ext uri="{FF2B5EF4-FFF2-40B4-BE49-F238E27FC236}">
                <a16:creationId xmlns:a16="http://schemas.microsoft.com/office/drawing/2014/main" id="{9FC1F0AF-4388-890C-2FFE-5BE1C5BC0C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858553" cy="1238733"/>
          </a:xfrm>
        </p:spPr>
      </p:pic>
      <p:pic>
        <p:nvPicPr>
          <p:cNvPr id="7" name="Picture 6">
            <a:extLst>
              <a:ext uri="{FF2B5EF4-FFF2-40B4-BE49-F238E27FC236}">
                <a16:creationId xmlns:a16="http://schemas.microsoft.com/office/drawing/2014/main" id="{C6639B34-F7DD-F76E-778B-0306E1B2438A}"/>
              </a:ext>
            </a:extLst>
          </p:cNvPr>
          <p:cNvPicPr>
            <a:picLocks noChangeAspect="1"/>
          </p:cNvPicPr>
          <p:nvPr/>
        </p:nvPicPr>
        <p:blipFill>
          <a:blip r:embed="rId3"/>
          <a:stretch>
            <a:fillRect/>
          </a:stretch>
        </p:blipFill>
        <p:spPr>
          <a:xfrm>
            <a:off x="711590" y="1749286"/>
            <a:ext cx="3987632" cy="4464657"/>
          </a:xfrm>
          <a:prstGeom prst="rect">
            <a:avLst/>
          </a:prstGeom>
        </p:spPr>
      </p:pic>
    </p:spTree>
    <p:extLst>
      <p:ext uri="{BB962C8B-B14F-4D97-AF65-F5344CB8AC3E}">
        <p14:creationId xmlns:p14="http://schemas.microsoft.com/office/powerpoint/2010/main" val="52665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53F1-06FB-CA25-E5D6-F485BB4B038F}"/>
              </a:ext>
            </a:extLst>
          </p:cNvPr>
          <p:cNvSpPr>
            <a:spLocks noGrp="1"/>
          </p:cNvSpPr>
          <p:nvPr>
            <p:ph type="title"/>
          </p:nvPr>
        </p:nvSpPr>
        <p:spPr/>
        <p:txBody>
          <a:bodyPr/>
          <a:lstStyle/>
          <a:p>
            <a:r>
              <a:rPr lang="en-GB" dirty="0"/>
              <a:t>Info At Your Fingertips</a:t>
            </a:r>
          </a:p>
        </p:txBody>
      </p:sp>
      <p:pic>
        <p:nvPicPr>
          <p:cNvPr id="5" name="Content Placeholder 4">
            <a:extLst>
              <a:ext uri="{FF2B5EF4-FFF2-40B4-BE49-F238E27FC236}">
                <a16:creationId xmlns:a16="http://schemas.microsoft.com/office/drawing/2014/main" id="{50D2E8F4-CE3B-9DF0-BDC9-6B0794A320CE}"/>
              </a:ext>
            </a:extLst>
          </p:cNvPr>
          <p:cNvPicPr>
            <a:picLocks noGrp="1" noChangeAspect="1"/>
          </p:cNvPicPr>
          <p:nvPr>
            <p:ph idx="1"/>
          </p:nvPr>
        </p:nvPicPr>
        <p:blipFill>
          <a:blip r:embed="rId2"/>
          <a:stretch>
            <a:fillRect/>
          </a:stretch>
        </p:blipFill>
        <p:spPr>
          <a:xfrm>
            <a:off x="921292" y="1776319"/>
            <a:ext cx="3518031" cy="4351338"/>
          </a:xfrm>
        </p:spPr>
      </p:pic>
      <p:sp>
        <p:nvSpPr>
          <p:cNvPr id="7" name="TextBox 6">
            <a:extLst>
              <a:ext uri="{FF2B5EF4-FFF2-40B4-BE49-F238E27FC236}">
                <a16:creationId xmlns:a16="http://schemas.microsoft.com/office/drawing/2014/main" id="{6DB982A5-42E8-2317-018B-F32D034F09E4}"/>
              </a:ext>
            </a:extLst>
          </p:cNvPr>
          <p:cNvSpPr txBox="1"/>
          <p:nvPr/>
        </p:nvSpPr>
        <p:spPr>
          <a:xfrm>
            <a:off x="5186082" y="3455174"/>
            <a:ext cx="3736407" cy="1200329"/>
          </a:xfrm>
          <a:prstGeom prst="rect">
            <a:avLst/>
          </a:prstGeom>
          <a:noFill/>
        </p:spPr>
        <p:txBody>
          <a:bodyPr wrap="none" rtlCol="0">
            <a:spAutoFit/>
          </a:bodyPr>
          <a:lstStyle/>
          <a:p>
            <a:r>
              <a:rPr lang="en-GB" dirty="0"/>
              <a:t>Street Lists (Default and Priority ones)</a:t>
            </a:r>
          </a:p>
          <a:p>
            <a:r>
              <a:rPr lang="en-GB" dirty="0"/>
              <a:t>Survey Results</a:t>
            </a:r>
          </a:p>
          <a:p>
            <a:r>
              <a:rPr lang="en-GB" dirty="0"/>
              <a:t>Demographic information</a:t>
            </a:r>
          </a:p>
          <a:p>
            <a:r>
              <a:rPr lang="en-GB" dirty="0"/>
              <a:t>Key Contact lists</a:t>
            </a:r>
          </a:p>
        </p:txBody>
      </p:sp>
      <p:sp>
        <p:nvSpPr>
          <p:cNvPr id="8" name="Arrow: Left 7">
            <a:extLst>
              <a:ext uri="{FF2B5EF4-FFF2-40B4-BE49-F238E27FC236}">
                <a16:creationId xmlns:a16="http://schemas.microsoft.com/office/drawing/2014/main" id="{64B7DFCC-F93B-FD8E-8C2A-01B5744638DA}"/>
              </a:ext>
            </a:extLst>
          </p:cNvPr>
          <p:cNvSpPr/>
          <p:nvPr/>
        </p:nvSpPr>
        <p:spPr>
          <a:xfrm>
            <a:off x="3914888" y="3866357"/>
            <a:ext cx="1048870" cy="3779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132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CA20E0-3987-6720-97AD-69804A1DF7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9276" y="2299400"/>
            <a:ext cx="4144309" cy="3504379"/>
          </a:xfrm>
          <a:prstGeom prst="rect">
            <a:avLst/>
          </a:prstGeom>
        </p:spPr>
      </p:pic>
      <p:sp>
        <p:nvSpPr>
          <p:cNvPr id="2" name="Title 1">
            <a:extLst>
              <a:ext uri="{FF2B5EF4-FFF2-40B4-BE49-F238E27FC236}">
                <a16:creationId xmlns:a16="http://schemas.microsoft.com/office/drawing/2014/main" id="{04038355-453D-4E2B-8C2B-7E030E5C0135}"/>
              </a:ext>
            </a:extLst>
          </p:cNvPr>
          <p:cNvSpPr>
            <a:spLocks noGrp="1"/>
          </p:cNvSpPr>
          <p:nvPr>
            <p:ph type="title"/>
          </p:nvPr>
        </p:nvSpPr>
        <p:spPr/>
        <p:txBody>
          <a:bodyPr/>
          <a:lstStyle/>
          <a:p>
            <a:r>
              <a:rPr lang="en-GB" dirty="0"/>
              <a:t>Find Addresses and deliver the survey</a:t>
            </a:r>
          </a:p>
        </p:txBody>
      </p:sp>
      <p:sp>
        <p:nvSpPr>
          <p:cNvPr id="3" name="Content Placeholder 2">
            <a:extLst>
              <a:ext uri="{FF2B5EF4-FFF2-40B4-BE49-F238E27FC236}">
                <a16:creationId xmlns:a16="http://schemas.microsoft.com/office/drawing/2014/main" id="{6B2EAA7F-A8FE-4BD3-87C6-A0ACAD1E61E0}"/>
              </a:ext>
            </a:extLst>
          </p:cNvPr>
          <p:cNvSpPr>
            <a:spLocks noGrp="1"/>
          </p:cNvSpPr>
          <p:nvPr>
            <p:ph idx="1"/>
          </p:nvPr>
        </p:nvSpPr>
        <p:spPr>
          <a:xfrm>
            <a:off x="5088834" y="3832411"/>
            <a:ext cx="6264965" cy="2344551"/>
          </a:xfrm>
        </p:spPr>
        <p:txBody>
          <a:bodyPr/>
          <a:lstStyle/>
          <a:p>
            <a:pPr marL="0" indent="0">
              <a:buNone/>
            </a:pPr>
            <a:r>
              <a:rPr lang="en-GB" dirty="0"/>
              <a:t>On the Home screen (accessed with the icon in the top right of the screen), click on the button that shows your priority survey</a:t>
            </a:r>
          </a:p>
        </p:txBody>
      </p:sp>
      <p:cxnSp>
        <p:nvCxnSpPr>
          <p:cNvPr id="9" name="Straight Arrow Connector 8">
            <a:extLst>
              <a:ext uri="{FF2B5EF4-FFF2-40B4-BE49-F238E27FC236}">
                <a16:creationId xmlns:a16="http://schemas.microsoft.com/office/drawing/2014/main" id="{4838EB62-A2C2-43B6-AD8B-FD3FE5F5C48B}"/>
              </a:ext>
            </a:extLst>
          </p:cNvPr>
          <p:cNvCxnSpPr>
            <a:cxnSpLocks/>
          </p:cNvCxnSpPr>
          <p:nvPr/>
        </p:nvCxnSpPr>
        <p:spPr>
          <a:xfrm flipH="1">
            <a:off x="2968157" y="4573154"/>
            <a:ext cx="2120677" cy="2824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441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A123-370D-4702-9163-E1D033206157}"/>
              </a:ext>
            </a:extLst>
          </p:cNvPr>
          <p:cNvSpPr>
            <a:spLocks noGrp="1"/>
          </p:cNvSpPr>
          <p:nvPr>
            <p:ph type="title"/>
          </p:nvPr>
        </p:nvSpPr>
        <p:spPr>
          <a:xfrm>
            <a:off x="666750" y="373062"/>
            <a:ext cx="10515600" cy="615950"/>
          </a:xfrm>
        </p:spPr>
        <p:txBody>
          <a:bodyPr>
            <a:normAutofit fontScale="90000"/>
          </a:bodyPr>
          <a:lstStyle/>
          <a:p>
            <a:r>
              <a:rPr lang="en-GB" dirty="0"/>
              <a:t>Select a Street</a:t>
            </a:r>
          </a:p>
        </p:txBody>
      </p:sp>
      <p:sp>
        <p:nvSpPr>
          <p:cNvPr id="3" name="Content Placeholder 2">
            <a:extLst>
              <a:ext uri="{FF2B5EF4-FFF2-40B4-BE49-F238E27FC236}">
                <a16:creationId xmlns:a16="http://schemas.microsoft.com/office/drawing/2014/main" id="{B1ED6279-EBE4-46DB-AF04-FCBC4ED493AF}"/>
              </a:ext>
            </a:extLst>
          </p:cNvPr>
          <p:cNvSpPr>
            <a:spLocks noGrp="1"/>
          </p:cNvSpPr>
          <p:nvPr>
            <p:ph idx="1"/>
          </p:nvPr>
        </p:nvSpPr>
        <p:spPr>
          <a:xfrm>
            <a:off x="3904090" y="1825625"/>
            <a:ext cx="7449709" cy="4351338"/>
          </a:xfrm>
        </p:spPr>
        <p:txBody>
          <a:bodyPr/>
          <a:lstStyle/>
          <a:p>
            <a:r>
              <a:rPr lang="en-GB" dirty="0"/>
              <a:t>This view lists the nearest streets to your set location (which will update when you interact at an address).</a:t>
            </a:r>
          </a:p>
          <a:p>
            <a:r>
              <a:rPr lang="en-GB" dirty="0"/>
              <a:t>Click on a street that you intend to visit.</a:t>
            </a:r>
          </a:p>
        </p:txBody>
      </p:sp>
      <p:pic>
        <p:nvPicPr>
          <p:cNvPr id="12" name="Picture 11">
            <a:extLst>
              <a:ext uri="{FF2B5EF4-FFF2-40B4-BE49-F238E27FC236}">
                <a16:creationId xmlns:a16="http://schemas.microsoft.com/office/drawing/2014/main" id="{6243DD70-2FBA-4168-9C5C-0F07DB42FD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750" y="1361252"/>
            <a:ext cx="2981688" cy="5001448"/>
          </a:xfrm>
          <a:prstGeom prst="rect">
            <a:avLst/>
          </a:prstGeom>
        </p:spPr>
      </p:pic>
    </p:spTree>
    <p:extLst>
      <p:ext uri="{BB962C8B-B14F-4D97-AF65-F5344CB8AC3E}">
        <p14:creationId xmlns:p14="http://schemas.microsoft.com/office/powerpoint/2010/main" val="196522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a:xfrm>
            <a:off x="742950" y="363496"/>
            <a:ext cx="10515600" cy="1325563"/>
          </a:xfrm>
        </p:spPr>
        <p:txBody>
          <a:bodyPr/>
          <a:lstStyle/>
          <a:p>
            <a:r>
              <a:rPr lang="en-GB" dirty="0"/>
              <a:t>Street View</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85000" lnSpcReduction="10000"/>
          </a:bodyPr>
          <a:lstStyle/>
          <a:p>
            <a:r>
              <a:rPr lang="en-GB" dirty="0"/>
              <a:t>This view lists the recommended addresses for you to call on.</a:t>
            </a:r>
          </a:p>
          <a:p>
            <a:r>
              <a:rPr lang="en-GB" dirty="0"/>
              <a:t>Existing registered addresses, recently visited and declined addresses </a:t>
            </a:r>
            <a:r>
              <a:rPr lang="en-GB" b="1" dirty="0"/>
              <a:t>are not listed</a:t>
            </a:r>
            <a:r>
              <a:rPr lang="en-GB" dirty="0"/>
              <a:t>.</a:t>
            </a:r>
          </a:p>
          <a:p>
            <a:r>
              <a:rPr lang="en-GB" dirty="0"/>
              <a:t>A few “priority” addresses may be shown with a red house icon, for various reasons, these are priorities (do not advise the citizen that their address is a priority).  You can click the “View Priorities” button to filter the list to just show the priority addresses (if there are any).</a:t>
            </a:r>
          </a:p>
          <a:p>
            <a:r>
              <a:rPr lang="en-GB" dirty="0"/>
              <a:t>Knock on the door and record the interaction using the button options.</a:t>
            </a:r>
          </a:p>
          <a:p>
            <a:endParaRPr lang="en-GB" dirty="0"/>
          </a:p>
        </p:txBody>
      </p:sp>
      <p:pic>
        <p:nvPicPr>
          <p:cNvPr id="5" name="Picture 4">
            <a:extLst>
              <a:ext uri="{FF2B5EF4-FFF2-40B4-BE49-F238E27FC236}">
                <a16:creationId xmlns:a16="http://schemas.microsoft.com/office/drawing/2014/main" id="{7E6A61AA-39C0-41E0-9284-0DB167B1B9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2950" y="1825625"/>
            <a:ext cx="4079353" cy="4415118"/>
          </a:xfrm>
          <a:prstGeom prst="rect">
            <a:avLst/>
          </a:prstGeom>
        </p:spPr>
      </p:pic>
      <p:cxnSp>
        <p:nvCxnSpPr>
          <p:cNvPr id="6" name="Straight Arrow Connector 5">
            <a:extLst>
              <a:ext uri="{FF2B5EF4-FFF2-40B4-BE49-F238E27FC236}">
                <a16:creationId xmlns:a16="http://schemas.microsoft.com/office/drawing/2014/main" id="{C36AE5CC-C5A4-F4D4-7FD6-07ED74DCF192}"/>
              </a:ext>
            </a:extLst>
          </p:cNvPr>
          <p:cNvCxnSpPr>
            <a:cxnSpLocks/>
          </p:cNvCxnSpPr>
          <p:nvPr/>
        </p:nvCxnSpPr>
        <p:spPr>
          <a:xfrm flipH="1">
            <a:off x="1105231" y="3429000"/>
            <a:ext cx="4327381" cy="2518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8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p:txBody>
          <a:bodyPr/>
          <a:lstStyle/>
          <a:p>
            <a:r>
              <a:rPr lang="en-GB" dirty="0"/>
              <a:t>Street View: Interactions</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92500" lnSpcReduction="10000"/>
          </a:bodyPr>
          <a:lstStyle/>
          <a:p>
            <a:r>
              <a:rPr lang="en-GB" dirty="0"/>
              <a:t>If you click “Not in” the address is removed from everyone's list </a:t>
            </a:r>
            <a:r>
              <a:rPr lang="en-GB" b="1" dirty="0"/>
              <a:t>until 6pm that evening</a:t>
            </a:r>
          </a:p>
          <a:p>
            <a:r>
              <a:rPr lang="en-GB" dirty="0"/>
              <a:t>If you post a card/flyer/collateral through the door, click “Carded” and this address will be </a:t>
            </a:r>
            <a:r>
              <a:rPr lang="en-GB" b="1" dirty="0"/>
              <a:t>removed for a week</a:t>
            </a:r>
          </a:p>
          <a:p>
            <a:r>
              <a:rPr lang="en-GB" dirty="0"/>
              <a:t>Surveyed, Send Survey and Declined households are removed for </a:t>
            </a:r>
            <a:r>
              <a:rPr lang="en-GB" b="1" dirty="0"/>
              <a:t>six months</a:t>
            </a:r>
          </a:p>
          <a:p>
            <a:r>
              <a:rPr lang="en-GB" dirty="0"/>
              <a:t>Remove, takes the address </a:t>
            </a:r>
            <a:r>
              <a:rPr lang="en-GB" b="1" dirty="0"/>
              <a:t>off the database permanently</a:t>
            </a:r>
            <a:r>
              <a:rPr lang="en-GB" dirty="0"/>
              <a:t>, use this for incorrect, non-household addresses (</a:t>
            </a:r>
            <a:r>
              <a:rPr lang="en-GB" dirty="0" err="1"/>
              <a:t>eg</a:t>
            </a:r>
            <a:r>
              <a:rPr lang="en-GB" dirty="0"/>
              <a:t> Electrical sub stations, phone boxes etc)</a:t>
            </a:r>
          </a:p>
          <a:p>
            <a:endParaRPr lang="en-GB" dirty="0"/>
          </a:p>
        </p:txBody>
      </p:sp>
      <p:pic>
        <p:nvPicPr>
          <p:cNvPr id="5" name="Picture 4">
            <a:extLst>
              <a:ext uri="{FF2B5EF4-FFF2-40B4-BE49-F238E27FC236}">
                <a16:creationId xmlns:a16="http://schemas.microsoft.com/office/drawing/2014/main" id="{7E6A61AA-39C0-41E0-9284-0DB167B1B9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2332" y="1918446"/>
            <a:ext cx="4038873" cy="4415118"/>
          </a:xfrm>
          <a:prstGeom prst="rect">
            <a:avLst/>
          </a:prstGeom>
        </p:spPr>
      </p:pic>
    </p:spTree>
    <p:extLst>
      <p:ext uri="{BB962C8B-B14F-4D97-AF65-F5344CB8AC3E}">
        <p14:creationId xmlns:p14="http://schemas.microsoft.com/office/powerpoint/2010/main" val="116906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B802E0-43AF-AB0D-3D57-90E7EBC3E0E6}"/>
              </a:ext>
            </a:extLst>
          </p:cNvPr>
          <p:cNvSpPr>
            <a:spLocks noGrp="1"/>
          </p:cNvSpPr>
          <p:nvPr>
            <p:ph type="title"/>
          </p:nvPr>
        </p:nvSpPr>
        <p:spPr>
          <a:xfrm>
            <a:off x="6513788" y="365125"/>
            <a:ext cx="4840010" cy="1807305"/>
          </a:xfrm>
        </p:spPr>
        <p:txBody>
          <a:bodyPr>
            <a:normAutofit/>
          </a:bodyPr>
          <a:lstStyle/>
          <a:p>
            <a:r>
              <a:rPr lang="en-GB" dirty="0"/>
              <a:t>Considerations</a:t>
            </a:r>
          </a:p>
        </p:txBody>
      </p:sp>
      <p:pic>
        <p:nvPicPr>
          <p:cNvPr id="5" name="Picture 4">
            <a:extLst>
              <a:ext uri="{FF2B5EF4-FFF2-40B4-BE49-F238E27FC236}">
                <a16:creationId xmlns:a16="http://schemas.microsoft.com/office/drawing/2014/main" id="{4618F9F0-3140-475C-D804-035D762DE233}"/>
              </a:ext>
            </a:extLst>
          </p:cNvPr>
          <p:cNvPicPr>
            <a:picLocks noChangeAspect="1"/>
          </p:cNvPicPr>
          <p:nvPr/>
        </p:nvPicPr>
        <p:blipFill rotWithShape="1">
          <a:blip r:embed="rId2"/>
          <a:srcRect l="1549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31E5D43-EFE9-AD48-9384-3F8DF546DDFD}"/>
              </a:ext>
            </a:extLst>
          </p:cNvPr>
          <p:cNvSpPr>
            <a:spLocks noGrp="1"/>
          </p:cNvSpPr>
          <p:nvPr>
            <p:ph idx="1"/>
          </p:nvPr>
        </p:nvSpPr>
        <p:spPr>
          <a:xfrm>
            <a:off x="6513788" y="2333297"/>
            <a:ext cx="4840010" cy="3843666"/>
          </a:xfrm>
        </p:spPr>
        <p:txBody>
          <a:bodyPr>
            <a:normAutofit/>
          </a:bodyPr>
          <a:lstStyle/>
          <a:p>
            <a:r>
              <a:rPr lang="en-GB" sz="2000" dirty="0"/>
              <a:t>It’s all about the impression you make by the time they close the door</a:t>
            </a:r>
          </a:p>
          <a:p>
            <a:r>
              <a:rPr lang="en-GB" sz="2000" dirty="0"/>
              <a:t>This is the start of a long-term relationship (hopefully and if done well)</a:t>
            </a:r>
          </a:p>
          <a:p>
            <a:r>
              <a:rPr lang="en-GB" sz="2000" dirty="0"/>
              <a:t>It’s an opportunity to present the policing experience differently: make it count</a:t>
            </a:r>
          </a:p>
          <a:p>
            <a:r>
              <a:rPr lang="en-GB" sz="2000" dirty="0"/>
              <a:t>Ask yourself what could have been done better after each interaction</a:t>
            </a:r>
          </a:p>
          <a:p>
            <a:r>
              <a:rPr lang="en-GB" sz="2000" dirty="0"/>
              <a:t>Smile</a:t>
            </a:r>
          </a:p>
        </p:txBody>
      </p:sp>
    </p:spTree>
    <p:extLst>
      <p:ext uri="{BB962C8B-B14F-4D97-AF65-F5344CB8AC3E}">
        <p14:creationId xmlns:p14="http://schemas.microsoft.com/office/powerpoint/2010/main" val="218145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A7E0-CC5C-D908-E42C-AFF1C9E60759}"/>
              </a:ext>
            </a:extLst>
          </p:cNvPr>
          <p:cNvSpPr>
            <a:spLocks noGrp="1"/>
          </p:cNvSpPr>
          <p:nvPr>
            <p:ph type="title"/>
          </p:nvPr>
        </p:nvSpPr>
        <p:spPr>
          <a:xfrm>
            <a:off x="2450990" y="154213"/>
            <a:ext cx="8880944" cy="1325563"/>
          </a:xfrm>
        </p:spPr>
        <p:txBody>
          <a:bodyPr/>
          <a:lstStyle/>
          <a:p>
            <a:r>
              <a:rPr lang="en-GB" dirty="0"/>
              <a:t>Why Bother?</a:t>
            </a:r>
          </a:p>
        </p:txBody>
      </p:sp>
      <p:sp>
        <p:nvSpPr>
          <p:cNvPr id="3" name="Content Placeholder 2">
            <a:extLst>
              <a:ext uri="{FF2B5EF4-FFF2-40B4-BE49-F238E27FC236}">
                <a16:creationId xmlns:a16="http://schemas.microsoft.com/office/drawing/2014/main" id="{B59F20AC-A263-9C77-0E67-B2B3A2CA3F16}"/>
              </a:ext>
            </a:extLst>
          </p:cNvPr>
          <p:cNvSpPr>
            <a:spLocks noGrp="1"/>
          </p:cNvSpPr>
          <p:nvPr>
            <p:ph idx="1"/>
          </p:nvPr>
        </p:nvSpPr>
        <p:spPr>
          <a:xfrm>
            <a:off x="838200" y="1983849"/>
            <a:ext cx="10515600" cy="4193113"/>
          </a:xfrm>
        </p:spPr>
        <p:txBody>
          <a:bodyPr/>
          <a:lstStyle/>
          <a:p>
            <a:r>
              <a:rPr lang="en-GB" dirty="0"/>
              <a:t>Seen all this before? What’s the legacy?</a:t>
            </a:r>
          </a:p>
          <a:p>
            <a:r>
              <a:rPr lang="en-GB" dirty="0"/>
              <a:t>Public confidence, so what? (what are the benefits for you?)</a:t>
            </a:r>
          </a:p>
          <a:p>
            <a:r>
              <a:rPr lang="en-GB" dirty="0"/>
              <a:t>More intel to catch criminals</a:t>
            </a:r>
          </a:p>
          <a:p>
            <a:r>
              <a:rPr lang="en-GB" dirty="0"/>
              <a:t>Drive engagement: Action when you need it</a:t>
            </a:r>
          </a:p>
          <a:p>
            <a:r>
              <a:rPr lang="en-GB" dirty="0"/>
              <a:t>Connect with local contacts</a:t>
            </a:r>
          </a:p>
          <a:p>
            <a:r>
              <a:rPr lang="en-GB" dirty="0"/>
              <a:t>Drive Neighbourhood Watch Activity: Active Citizens</a:t>
            </a:r>
          </a:p>
          <a:p>
            <a:pPr marL="0" indent="0">
              <a:buNone/>
            </a:pPr>
            <a:endParaRPr lang="en-GB" dirty="0"/>
          </a:p>
        </p:txBody>
      </p:sp>
      <p:pic>
        <p:nvPicPr>
          <p:cNvPr id="7" name="Picture 6" descr="Doubtful man in pink background">
            <a:extLst>
              <a:ext uri="{FF2B5EF4-FFF2-40B4-BE49-F238E27FC236}">
                <a16:creationId xmlns:a16="http://schemas.microsoft.com/office/drawing/2014/main" id="{9B66B65E-A7DE-77C9-B7C9-FA63F96D0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450990" cy="1633993"/>
          </a:xfrm>
          <a:prstGeom prst="rect">
            <a:avLst/>
          </a:prstGeom>
        </p:spPr>
      </p:pic>
    </p:spTree>
    <p:extLst>
      <p:ext uri="{BB962C8B-B14F-4D97-AF65-F5344CB8AC3E}">
        <p14:creationId xmlns:p14="http://schemas.microsoft.com/office/powerpoint/2010/main" val="362927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D683-B65E-40A3-8820-70556FC4B477}"/>
              </a:ext>
            </a:extLst>
          </p:cNvPr>
          <p:cNvSpPr>
            <a:spLocks noGrp="1"/>
          </p:cNvSpPr>
          <p:nvPr>
            <p:ph type="title"/>
          </p:nvPr>
        </p:nvSpPr>
        <p:spPr/>
        <p:txBody>
          <a:bodyPr/>
          <a:lstStyle/>
          <a:p>
            <a:r>
              <a:rPr lang="en-GB" dirty="0"/>
              <a:t>Perform the Survey (Tips)</a:t>
            </a:r>
          </a:p>
        </p:txBody>
      </p:sp>
      <p:sp>
        <p:nvSpPr>
          <p:cNvPr id="3" name="Content Placeholder 2">
            <a:extLst>
              <a:ext uri="{FF2B5EF4-FFF2-40B4-BE49-F238E27FC236}">
                <a16:creationId xmlns:a16="http://schemas.microsoft.com/office/drawing/2014/main" id="{1CFC94A6-4099-46D6-B220-42B5440970AE}"/>
              </a:ext>
            </a:extLst>
          </p:cNvPr>
          <p:cNvSpPr>
            <a:spLocks noGrp="1"/>
          </p:cNvSpPr>
          <p:nvPr>
            <p:ph idx="1"/>
          </p:nvPr>
        </p:nvSpPr>
        <p:spPr>
          <a:xfrm>
            <a:off x="5069541" y="1825625"/>
            <a:ext cx="6284259" cy="4351338"/>
          </a:xfrm>
        </p:spPr>
        <p:txBody>
          <a:bodyPr>
            <a:normAutofit fontScale="77500" lnSpcReduction="20000"/>
          </a:bodyPr>
          <a:lstStyle/>
          <a:p>
            <a:r>
              <a:rPr lang="en-GB" dirty="0">
                <a:solidFill>
                  <a:srgbClr val="FF0000"/>
                </a:solidFill>
              </a:rPr>
              <a:t>Do not call it a “Survey”, </a:t>
            </a:r>
            <a:r>
              <a:rPr lang="en-GB" dirty="0"/>
              <a:t>you are there for a “quick chat/conversation and are trying to find out about the area”</a:t>
            </a:r>
          </a:p>
          <a:p>
            <a:r>
              <a:rPr lang="en-GB" dirty="0">
                <a:solidFill>
                  <a:srgbClr val="FF0000"/>
                </a:solidFill>
              </a:rPr>
              <a:t>Set the timeframe</a:t>
            </a:r>
            <a:r>
              <a:rPr lang="en-GB" dirty="0"/>
              <a:t>: e.g. “It will only take five minutes; I only have five minutes actually as I have been tasked with doing the whole street!”</a:t>
            </a:r>
          </a:p>
          <a:p>
            <a:r>
              <a:rPr lang="en-GB" dirty="0">
                <a:solidFill>
                  <a:srgbClr val="FF0000"/>
                </a:solidFill>
              </a:rPr>
              <a:t>Initial try for registration</a:t>
            </a:r>
            <a:r>
              <a:rPr lang="en-GB" dirty="0"/>
              <a:t>: “Would it be OK if we keep in touch with you afterwards, so we can update you regarding anything you mention today?”</a:t>
            </a:r>
          </a:p>
          <a:p>
            <a:r>
              <a:rPr lang="en-GB" dirty="0">
                <a:solidFill>
                  <a:srgbClr val="FF0000"/>
                </a:solidFill>
              </a:rPr>
              <a:t>3 key points</a:t>
            </a:r>
            <a:r>
              <a:rPr lang="en-GB" dirty="0"/>
              <a:t>: It’s free, It’s confidential and you can un-subscribe at any time.</a:t>
            </a:r>
          </a:p>
          <a:p>
            <a:r>
              <a:rPr lang="en-GB" dirty="0"/>
              <a:t>Click either Green or Grey (non-register)  </a:t>
            </a:r>
            <a:br>
              <a:rPr lang="en-GB" dirty="0"/>
            </a:br>
            <a:r>
              <a:rPr lang="en-GB" b="1" dirty="0"/>
              <a:t>Don’t push too hard</a:t>
            </a:r>
            <a:r>
              <a:rPr lang="en-GB" dirty="0"/>
              <a:t>, they have a chance at the end to change their mind.</a:t>
            </a:r>
          </a:p>
        </p:txBody>
      </p:sp>
      <p:pic>
        <p:nvPicPr>
          <p:cNvPr id="6" name="Picture 5">
            <a:extLst>
              <a:ext uri="{FF2B5EF4-FFF2-40B4-BE49-F238E27FC236}">
                <a16:creationId xmlns:a16="http://schemas.microsoft.com/office/drawing/2014/main" id="{758ECF41-32D3-6829-F848-625BF616B5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3155" y="1492624"/>
            <a:ext cx="4018081" cy="4598894"/>
          </a:xfrm>
          <a:prstGeom prst="rect">
            <a:avLst/>
          </a:prstGeom>
        </p:spPr>
      </p:pic>
      <p:pic>
        <p:nvPicPr>
          <p:cNvPr id="5" name="Graphic 4" descr="Raised hand outline">
            <a:extLst>
              <a:ext uri="{FF2B5EF4-FFF2-40B4-BE49-F238E27FC236}">
                <a16:creationId xmlns:a16="http://schemas.microsoft.com/office/drawing/2014/main" id="{19C759BA-B4DB-0ECA-638F-F6F7E10ED9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6576" y="2436779"/>
            <a:ext cx="914400" cy="914400"/>
          </a:xfrm>
          <a:prstGeom prst="rect">
            <a:avLst/>
          </a:prstGeom>
        </p:spPr>
      </p:pic>
    </p:spTree>
    <p:extLst>
      <p:ext uri="{BB962C8B-B14F-4D97-AF65-F5344CB8AC3E}">
        <p14:creationId xmlns:p14="http://schemas.microsoft.com/office/powerpoint/2010/main" val="259727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FF8C-95D1-45CC-A361-BA1A249C08FC}"/>
              </a:ext>
            </a:extLst>
          </p:cNvPr>
          <p:cNvSpPr>
            <a:spLocks noGrp="1"/>
          </p:cNvSpPr>
          <p:nvPr>
            <p:ph type="title"/>
          </p:nvPr>
        </p:nvSpPr>
        <p:spPr>
          <a:xfrm>
            <a:off x="596002" y="340000"/>
            <a:ext cx="10515600" cy="951947"/>
          </a:xfrm>
        </p:spPr>
        <p:txBody>
          <a:bodyPr/>
          <a:lstStyle/>
          <a:p>
            <a:r>
              <a:rPr lang="en-GB" dirty="0"/>
              <a:t>Go Ahead… (registration method)</a:t>
            </a:r>
          </a:p>
        </p:txBody>
      </p:sp>
      <p:sp>
        <p:nvSpPr>
          <p:cNvPr id="3" name="Content Placeholder 2">
            <a:extLst>
              <a:ext uri="{FF2B5EF4-FFF2-40B4-BE49-F238E27FC236}">
                <a16:creationId xmlns:a16="http://schemas.microsoft.com/office/drawing/2014/main" id="{62FAED38-F056-49BB-80FE-D71052B595B3}"/>
              </a:ext>
            </a:extLst>
          </p:cNvPr>
          <p:cNvSpPr>
            <a:spLocks noGrp="1"/>
          </p:cNvSpPr>
          <p:nvPr>
            <p:ph idx="1"/>
          </p:nvPr>
        </p:nvSpPr>
        <p:spPr>
          <a:xfrm>
            <a:off x="4930978" y="1690688"/>
            <a:ext cx="6503504" cy="4351338"/>
          </a:xfrm>
        </p:spPr>
        <p:txBody>
          <a:bodyPr/>
          <a:lstStyle/>
          <a:p>
            <a:r>
              <a:rPr lang="en-GB" dirty="0"/>
              <a:t>Fill in the basic details and click “Next”</a:t>
            </a:r>
          </a:p>
          <a:p>
            <a:r>
              <a:rPr lang="en-GB" dirty="0"/>
              <a:t>This will check if they are already registered or not.</a:t>
            </a:r>
          </a:p>
          <a:p>
            <a:r>
              <a:rPr lang="en-GB" dirty="0"/>
              <a:t>If they are registered, it will tell you and send them an email to do the survey in their own time.  Ask them to look out for the email and reassure them that the information they provide is important etc.</a:t>
            </a:r>
          </a:p>
        </p:txBody>
      </p:sp>
      <p:pic>
        <p:nvPicPr>
          <p:cNvPr id="6" name="Picture 5">
            <a:extLst>
              <a:ext uri="{FF2B5EF4-FFF2-40B4-BE49-F238E27FC236}">
                <a16:creationId xmlns:a16="http://schemas.microsoft.com/office/drawing/2014/main" id="{FE6FF43E-1B53-E278-934A-6074311BE3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6002" y="1510018"/>
            <a:ext cx="4029946" cy="3793447"/>
          </a:xfrm>
          <a:prstGeom prst="rect">
            <a:avLst/>
          </a:prstGeom>
        </p:spPr>
      </p:pic>
    </p:spTree>
    <p:extLst>
      <p:ext uri="{BB962C8B-B14F-4D97-AF65-F5344CB8AC3E}">
        <p14:creationId xmlns:p14="http://schemas.microsoft.com/office/powerpoint/2010/main" val="309655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D4A3-F6F8-4BEE-9F12-2DFA2F5B614C}"/>
              </a:ext>
            </a:extLst>
          </p:cNvPr>
          <p:cNvSpPr>
            <a:spLocks noGrp="1"/>
          </p:cNvSpPr>
          <p:nvPr>
            <p:ph type="title"/>
          </p:nvPr>
        </p:nvSpPr>
        <p:spPr>
          <a:xfrm>
            <a:off x="562062" y="351028"/>
            <a:ext cx="10515600" cy="926662"/>
          </a:xfrm>
        </p:spPr>
        <p:txBody>
          <a:bodyPr/>
          <a:lstStyle/>
          <a:p>
            <a:r>
              <a:rPr lang="en-GB" dirty="0"/>
              <a:t>Go Ahead… New Registration</a:t>
            </a:r>
          </a:p>
        </p:txBody>
      </p:sp>
      <p:sp>
        <p:nvSpPr>
          <p:cNvPr id="3" name="Content Placeholder 2">
            <a:extLst>
              <a:ext uri="{FF2B5EF4-FFF2-40B4-BE49-F238E27FC236}">
                <a16:creationId xmlns:a16="http://schemas.microsoft.com/office/drawing/2014/main" id="{01207291-01D7-40C0-B9F3-A688D05E6BB8}"/>
              </a:ext>
            </a:extLst>
          </p:cNvPr>
          <p:cNvSpPr>
            <a:spLocks noGrp="1"/>
          </p:cNvSpPr>
          <p:nvPr>
            <p:ph idx="1"/>
          </p:nvPr>
        </p:nvSpPr>
        <p:spPr>
          <a:xfrm>
            <a:off x="4718176" y="1825625"/>
            <a:ext cx="6635623" cy="4351338"/>
          </a:xfrm>
        </p:spPr>
        <p:txBody>
          <a:bodyPr>
            <a:normAutofit fontScale="77500" lnSpcReduction="20000"/>
          </a:bodyPr>
          <a:lstStyle/>
          <a:p>
            <a:r>
              <a:rPr lang="en-GB" dirty="0"/>
              <a:t>If the person is not already registered, you will see this screen next.</a:t>
            </a:r>
          </a:p>
          <a:p>
            <a:r>
              <a:rPr lang="en-GB" dirty="0"/>
              <a:t>Ask for a mobile number, explain that this is only used if we need to let them know that their email has stopped working or if something is urgent.</a:t>
            </a:r>
          </a:p>
          <a:p>
            <a:r>
              <a:rPr lang="en-GB" dirty="0"/>
              <a:t>Ask if they will agree to receive information from “Crime and Safety partners”.  </a:t>
            </a:r>
          </a:p>
          <a:p>
            <a:r>
              <a:rPr lang="en-GB" dirty="0"/>
              <a:t>Point out:</a:t>
            </a:r>
          </a:p>
          <a:p>
            <a:pPr lvl="1"/>
            <a:r>
              <a:rPr lang="en-GB" dirty="0"/>
              <a:t>This is </a:t>
            </a:r>
            <a:r>
              <a:rPr lang="en-GB" dirty="0">
                <a:solidFill>
                  <a:srgbClr val="FF0000"/>
                </a:solidFill>
              </a:rPr>
              <a:t>NOT marketing </a:t>
            </a:r>
            <a:r>
              <a:rPr lang="en-GB" dirty="0"/>
              <a:t>information</a:t>
            </a:r>
          </a:p>
          <a:p>
            <a:pPr lvl="1"/>
            <a:r>
              <a:rPr lang="en-GB" dirty="0"/>
              <a:t>No data will </a:t>
            </a:r>
            <a:r>
              <a:rPr lang="en-GB" dirty="0">
                <a:solidFill>
                  <a:srgbClr val="FF0000"/>
                </a:solidFill>
              </a:rPr>
              <a:t>ever be sold or shared</a:t>
            </a:r>
          </a:p>
          <a:p>
            <a:pPr lvl="1"/>
            <a:r>
              <a:rPr lang="en-GB" dirty="0"/>
              <a:t>They can </a:t>
            </a:r>
            <a:r>
              <a:rPr lang="en-GB" dirty="0">
                <a:solidFill>
                  <a:srgbClr val="FF0000"/>
                </a:solidFill>
              </a:rPr>
              <a:t>turn any partner off at any time </a:t>
            </a:r>
            <a:r>
              <a:rPr lang="en-GB" dirty="0"/>
              <a:t>from any email</a:t>
            </a:r>
          </a:p>
          <a:p>
            <a:pPr lvl="1"/>
            <a:endParaRPr lang="en-GB" dirty="0"/>
          </a:p>
          <a:p>
            <a:pPr marL="0" indent="0">
              <a:buNone/>
            </a:pPr>
            <a:r>
              <a:rPr lang="en-GB" dirty="0"/>
              <a:t>Ask a final time if they agree, tick the box and click create account. (Explain that they will </a:t>
            </a:r>
            <a:r>
              <a:rPr lang="en-GB" dirty="0">
                <a:solidFill>
                  <a:srgbClr val="FF0000"/>
                </a:solidFill>
              </a:rPr>
              <a:t>receive an email to confirm</a:t>
            </a:r>
            <a:r>
              <a:rPr lang="en-GB" dirty="0"/>
              <a:t>)</a:t>
            </a:r>
          </a:p>
        </p:txBody>
      </p:sp>
      <p:sp>
        <p:nvSpPr>
          <p:cNvPr id="8" name="Rectangle: Diagonal Corners Rounded 7">
            <a:extLst>
              <a:ext uri="{FF2B5EF4-FFF2-40B4-BE49-F238E27FC236}">
                <a16:creationId xmlns:a16="http://schemas.microsoft.com/office/drawing/2014/main" id="{4675EB60-2218-4C2E-B9D0-1231C9910B39}"/>
              </a:ext>
            </a:extLst>
          </p:cNvPr>
          <p:cNvSpPr/>
          <p:nvPr/>
        </p:nvSpPr>
        <p:spPr>
          <a:xfrm>
            <a:off x="7786277" y="208768"/>
            <a:ext cx="4063116" cy="1447648"/>
          </a:xfrm>
          <a:prstGeom prst="round2DiagRect">
            <a:avLst>
              <a:gd name="adj1" fmla="val 16667"/>
              <a:gd name="adj2" fmla="val 26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200" dirty="0"/>
              <a:t>They must have “</a:t>
            </a:r>
            <a:r>
              <a:rPr lang="en-GB" sz="1200" b="1" dirty="0"/>
              <a:t>Police</a:t>
            </a:r>
            <a:r>
              <a:rPr lang="en-GB" sz="1200" dirty="0"/>
              <a:t>” ticked to receive any service</a:t>
            </a:r>
          </a:p>
          <a:p>
            <a:pPr marL="0" indent="0">
              <a:buNone/>
            </a:pPr>
            <a:r>
              <a:rPr lang="en-GB" sz="1200" dirty="0"/>
              <a:t>“</a:t>
            </a:r>
            <a:r>
              <a:rPr lang="en-GB" sz="1200" b="1" dirty="0"/>
              <a:t>Action Fraud</a:t>
            </a:r>
            <a:r>
              <a:rPr lang="en-GB" sz="1200" dirty="0"/>
              <a:t>” will warn them about scams and fraud attempts</a:t>
            </a:r>
          </a:p>
          <a:p>
            <a:pPr marL="0" indent="0">
              <a:buNone/>
            </a:pPr>
            <a:r>
              <a:rPr lang="en-GB" sz="1200" b="1" dirty="0"/>
              <a:t>“Neighbourhood Watch” </a:t>
            </a:r>
            <a:r>
              <a:rPr lang="en-GB" sz="1200" dirty="0"/>
              <a:t>will connect them with the local coordinator and enable trusted volunteers to help keep the database updated.</a:t>
            </a:r>
          </a:p>
        </p:txBody>
      </p:sp>
      <p:pic>
        <p:nvPicPr>
          <p:cNvPr id="5" name="Picture 4">
            <a:extLst>
              <a:ext uri="{FF2B5EF4-FFF2-40B4-BE49-F238E27FC236}">
                <a16:creationId xmlns:a16="http://schemas.microsoft.com/office/drawing/2014/main" id="{C6A51FF9-2401-A62D-89F5-6E2F742233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2062" y="1460996"/>
            <a:ext cx="3866992" cy="5043485"/>
          </a:xfrm>
          <a:prstGeom prst="rect">
            <a:avLst/>
          </a:prstGeom>
        </p:spPr>
      </p:pic>
    </p:spTree>
    <p:extLst>
      <p:ext uri="{BB962C8B-B14F-4D97-AF65-F5344CB8AC3E}">
        <p14:creationId xmlns:p14="http://schemas.microsoft.com/office/powerpoint/2010/main" val="77135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3581399" y="291354"/>
            <a:ext cx="7772400" cy="880015"/>
          </a:xfrm>
        </p:spPr>
        <p:txBody>
          <a:bodyPr/>
          <a:lstStyle/>
          <a:p>
            <a:r>
              <a:rPr lang="en-GB" dirty="0"/>
              <a:t>The “Conversation”</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3699545" y="1443318"/>
            <a:ext cx="7918713" cy="4733645"/>
          </a:xfrm>
        </p:spPr>
        <p:txBody>
          <a:bodyPr>
            <a:normAutofit fontScale="77500" lnSpcReduction="20000"/>
          </a:bodyPr>
          <a:lstStyle/>
          <a:p>
            <a:r>
              <a:rPr lang="en-GB" dirty="0"/>
              <a:t>Start with “What’s good”, you are not there to solve every problem they can think of, this is a conversation about what they think about the area.</a:t>
            </a:r>
          </a:p>
          <a:p>
            <a:pPr marL="0" indent="0">
              <a:buNone/>
            </a:pPr>
            <a:r>
              <a:rPr lang="en-GB" dirty="0"/>
              <a:t>Q1: Just list a </a:t>
            </a:r>
            <a:r>
              <a:rPr lang="en-GB" b="1" dirty="0"/>
              <a:t>few key words</a:t>
            </a:r>
            <a:r>
              <a:rPr lang="en-GB" dirty="0"/>
              <a:t>, (E.g. shops, Transport, park), not sentences.</a:t>
            </a:r>
          </a:p>
          <a:p>
            <a:pPr marL="0" indent="0">
              <a:buNone/>
            </a:pPr>
            <a:r>
              <a:rPr lang="en-GB" dirty="0"/>
              <a:t>Q2: If/when safe to do so, </a:t>
            </a:r>
            <a:r>
              <a:rPr lang="en-GB" b="1" dirty="0"/>
              <a:t>pass the device to them</a:t>
            </a:r>
            <a:r>
              <a:rPr lang="en-GB" dirty="0"/>
              <a:t>, give them time to consider the choices.  </a:t>
            </a:r>
          </a:p>
          <a:p>
            <a:r>
              <a:rPr lang="en-GB" b="1" dirty="0"/>
              <a:t>Do NOT influence </a:t>
            </a:r>
            <a:r>
              <a:rPr lang="en-GB" dirty="0"/>
              <a:t>(“Next door said…”)</a:t>
            </a:r>
          </a:p>
          <a:p>
            <a:r>
              <a:rPr lang="en-GB" dirty="0"/>
              <a:t>Ideally </a:t>
            </a:r>
            <a:r>
              <a:rPr lang="en-GB" b="1" dirty="0"/>
              <a:t>3 options maximum,</a:t>
            </a:r>
            <a:r>
              <a:rPr lang="en-GB" dirty="0"/>
              <a:t> if they try to tick all/lots, ask which are their priority ones.  “Which ones should be addressed first by Police, locals and partners?”</a:t>
            </a:r>
          </a:p>
          <a:p>
            <a:r>
              <a:rPr lang="en-GB" dirty="0"/>
              <a:t>There is an “I have no issues” option</a:t>
            </a:r>
          </a:p>
          <a:p>
            <a:r>
              <a:rPr lang="en-GB" dirty="0"/>
              <a:t>Record any other issues that may be added to the list in the future.</a:t>
            </a:r>
          </a:p>
          <a:p>
            <a:r>
              <a:rPr lang="en-GB" dirty="0"/>
              <a:t>Type </a:t>
            </a:r>
            <a:r>
              <a:rPr lang="en-GB" b="1" dirty="0"/>
              <a:t>one or two words </a:t>
            </a:r>
            <a:r>
              <a:rPr lang="en-GB" dirty="0"/>
              <a:t>what the top issue is</a:t>
            </a:r>
          </a:p>
        </p:txBody>
      </p:sp>
      <p:pic>
        <p:nvPicPr>
          <p:cNvPr id="10" name="Picture 9">
            <a:extLst>
              <a:ext uri="{FF2B5EF4-FFF2-40B4-BE49-F238E27FC236}">
                <a16:creationId xmlns:a16="http://schemas.microsoft.com/office/drawing/2014/main" id="{0B7E41D4-C19D-A58D-1866-C0747D2567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1463" y="278797"/>
            <a:ext cx="2833403" cy="6300406"/>
          </a:xfrm>
          <a:prstGeom prst="rect">
            <a:avLst/>
          </a:prstGeom>
        </p:spPr>
      </p:pic>
    </p:spTree>
    <p:extLst>
      <p:ext uri="{BB962C8B-B14F-4D97-AF65-F5344CB8AC3E}">
        <p14:creationId xmlns:p14="http://schemas.microsoft.com/office/powerpoint/2010/main" val="134317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2742501" y="377914"/>
            <a:ext cx="7772400" cy="795804"/>
          </a:xfrm>
        </p:spPr>
        <p:txBody>
          <a:bodyPr/>
          <a:lstStyle/>
          <a:p>
            <a:r>
              <a:rPr lang="en-GB" dirty="0"/>
              <a:t>Translation</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2515237" y="1443318"/>
            <a:ext cx="9103021" cy="4733645"/>
          </a:xfrm>
        </p:spPr>
        <p:txBody>
          <a:bodyPr>
            <a:normAutofit/>
          </a:bodyPr>
          <a:lstStyle/>
          <a:p>
            <a:r>
              <a:rPr lang="en-GB" dirty="0"/>
              <a:t>If someone is struggling with language, use the translate drop down to translate all the questions into any of 100 languages.</a:t>
            </a:r>
          </a:p>
          <a:p>
            <a:r>
              <a:rPr lang="en-GB" dirty="0"/>
              <a:t>If they enter “free text” in non-English, use the “Translate Inputted Free Text” button to translate it back to English before moving on (check that they have understood the question).</a:t>
            </a:r>
          </a:p>
          <a:p>
            <a:r>
              <a:rPr lang="en-GB" dirty="0"/>
              <a:t>It’s not perfect!  Sometimes the translation is a little off and other times the page needs refreshing.. sorry.</a:t>
            </a:r>
          </a:p>
          <a:p>
            <a:r>
              <a:rPr lang="en-GB" dirty="0"/>
              <a:t>Use the “Back To English” button to transfer back to English at the end of the survey (or anytime)</a:t>
            </a:r>
          </a:p>
        </p:txBody>
      </p:sp>
      <p:pic>
        <p:nvPicPr>
          <p:cNvPr id="5" name="Picture 4">
            <a:extLst>
              <a:ext uri="{FF2B5EF4-FFF2-40B4-BE49-F238E27FC236}">
                <a16:creationId xmlns:a16="http://schemas.microsoft.com/office/drawing/2014/main" id="{1A71DCFE-8463-5184-B89C-083752B0B5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7511" y="257735"/>
            <a:ext cx="1542566" cy="6471418"/>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C9E4E819-629C-AD94-3C90-0B192775FC30}"/>
              </a:ext>
            </a:extLst>
          </p:cNvPr>
          <p:cNvCxnSpPr>
            <a:cxnSpLocks/>
          </p:cNvCxnSpPr>
          <p:nvPr/>
        </p:nvCxnSpPr>
        <p:spPr>
          <a:xfrm flipH="1" flipV="1">
            <a:off x="972671" y="365126"/>
            <a:ext cx="1710798" cy="1186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32C276-8F97-FE08-9466-B069A27690A0}"/>
              </a:ext>
            </a:extLst>
          </p:cNvPr>
          <p:cNvCxnSpPr>
            <a:cxnSpLocks/>
          </p:cNvCxnSpPr>
          <p:nvPr/>
        </p:nvCxnSpPr>
        <p:spPr>
          <a:xfrm flipH="1" flipV="1">
            <a:off x="1140903" y="1551963"/>
            <a:ext cx="1542566" cy="12667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45FC73C-8C85-85F5-19A3-A1324D9903D4}"/>
              </a:ext>
            </a:extLst>
          </p:cNvPr>
          <p:cNvCxnSpPr>
            <a:cxnSpLocks/>
          </p:cNvCxnSpPr>
          <p:nvPr/>
        </p:nvCxnSpPr>
        <p:spPr>
          <a:xfrm flipH="1">
            <a:off x="1770077" y="5587068"/>
            <a:ext cx="913392" cy="10737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8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4248149" y="326886"/>
            <a:ext cx="4183217" cy="708301"/>
          </a:xfrm>
        </p:spPr>
        <p:txBody>
          <a:bodyPr/>
          <a:lstStyle/>
          <a:p>
            <a:r>
              <a:rPr lang="en-GB" dirty="0"/>
              <a:t>How Safe?</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4248149" y="1663700"/>
            <a:ext cx="7210426" cy="4351338"/>
          </a:xfrm>
        </p:spPr>
        <p:txBody>
          <a:bodyPr>
            <a:normAutofit/>
          </a:bodyPr>
          <a:lstStyle/>
          <a:p>
            <a:r>
              <a:rPr lang="en-GB" dirty="0"/>
              <a:t>Questions about feelings can vary a lot, don’t lead</a:t>
            </a:r>
          </a:p>
          <a:p>
            <a:r>
              <a:rPr lang="en-GB" dirty="0"/>
              <a:t>All questions can be “skipped” if they are struggling to answer.</a:t>
            </a:r>
          </a:p>
          <a:p>
            <a:r>
              <a:rPr lang="en-GB" dirty="0"/>
              <a:t>If at any time issues are raised that are crimes or matters of real concern, ditch the survey and revert to policing practice.</a:t>
            </a:r>
          </a:p>
        </p:txBody>
      </p:sp>
      <p:pic>
        <p:nvPicPr>
          <p:cNvPr id="10" name="Picture 9">
            <a:extLst>
              <a:ext uri="{FF2B5EF4-FFF2-40B4-BE49-F238E27FC236}">
                <a16:creationId xmlns:a16="http://schemas.microsoft.com/office/drawing/2014/main" id="{0B7E41D4-C19D-A58D-1866-C0747D2567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481" y="326886"/>
            <a:ext cx="3574608" cy="6264414"/>
          </a:xfrm>
          <a:prstGeom prst="rect">
            <a:avLst/>
          </a:prstGeom>
        </p:spPr>
      </p:pic>
    </p:spTree>
    <p:extLst>
      <p:ext uri="{BB962C8B-B14F-4D97-AF65-F5344CB8AC3E}">
        <p14:creationId xmlns:p14="http://schemas.microsoft.com/office/powerpoint/2010/main" val="1621291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2126-D2A8-A9F5-1D3E-86ECCB595CB3}"/>
              </a:ext>
            </a:extLst>
          </p:cNvPr>
          <p:cNvSpPr>
            <a:spLocks noGrp="1"/>
          </p:cNvSpPr>
          <p:nvPr>
            <p:ph type="title"/>
          </p:nvPr>
        </p:nvSpPr>
        <p:spPr>
          <a:xfrm>
            <a:off x="4270443" y="365125"/>
            <a:ext cx="7083357" cy="1325563"/>
          </a:xfrm>
        </p:spPr>
        <p:txBody>
          <a:bodyPr/>
          <a:lstStyle/>
          <a:p>
            <a:r>
              <a:rPr lang="en-GB" dirty="0"/>
              <a:t>Demographic Data</a:t>
            </a:r>
          </a:p>
        </p:txBody>
      </p:sp>
      <p:sp>
        <p:nvSpPr>
          <p:cNvPr id="3" name="Content Placeholder 2">
            <a:extLst>
              <a:ext uri="{FF2B5EF4-FFF2-40B4-BE49-F238E27FC236}">
                <a16:creationId xmlns:a16="http://schemas.microsoft.com/office/drawing/2014/main" id="{F4106088-A006-E250-5810-EC87A0A8A651}"/>
              </a:ext>
            </a:extLst>
          </p:cNvPr>
          <p:cNvSpPr>
            <a:spLocks noGrp="1"/>
          </p:cNvSpPr>
          <p:nvPr>
            <p:ph idx="1"/>
          </p:nvPr>
        </p:nvSpPr>
        <p:spPr>
          <a:xfrm>
            <a:off x="4270444" y="1825625"/>
            <a:ext cx="7083356" cy="4351338"/>
          </a:xfrm>
        </p:spPr>
        <p:txBody>
          <a:bodyPr/>
          <a:lstStyle/>
          <a:p>
            <a:r>
              <a:rPr lang="en-GB" dirty="0"/>
              <a:t>Let them fill this in if it is safe to (and they can see it)</a:t>
            </a:r>
          </a:p>
          <a:p>
            <a:r>
              <a:rPr lang="en-GB" dirty="0"/>
              <a:t>It is to help to ensure that everyone gets a voice on Gwent Community Link (no groups are excluded)</a:t>
            </a:r>
          </a:p>
          <a:p>
            <a:r>
              <a:rPr lang="en-GB" dirty="0"/>
              <a:t>We will send a private survey out in a week or so to ask a bit more about you so messages can be relevant.</a:t>
            </a:r>
          </a:p>
        </p:txBody>
      </p:sp>
      <p:pic>
        <p:nvPicPr>
          <p:cNvPr id="5" name="Picture 4">
            <a:extLst>
              <a:ext uri="{FF2B5EF4-FFF2-40B4-BE49-F238E27FC236}">
                <a16:creationId xmlns:a16="http://schemas.microsoft.com/office/drawing/2014/main" id="{3472B655-7FC0-0A2D-15CC-C123C755CD8B}"/>
              </a:ext>
            </a:extLst>
          </p:cNvPr>
          <p:cNvPicPr>
            <a:picLocks noChangeAspect="1"/>
          </p:cNvPicPr>
          <p:nvPr/>
        </p:nvPicPr>
        <p:blipFill>
          <a:blip r:embed="rId2"/>
          <a:stretch>
            <a:fillRect/>
          </a:stretch>
        </p:blipFill>
        <p:spPr>
          <a:xfrm>
            <a:off x="381752" y="103357"/>
            <a:ext cx="3349375" cy="6550362"/>
          </a:xfrm>
          <a:prstGeom prst="rect">
            <a:avLst/>
          </a:prstGeom>
        </p:spPr>
      </p:pic>
    </p:spTree>
    <p:extLst>
      <p:ext uri="{BB962C8B-B14F-4D97-AF65-F5344CB8AC3E}">
        <p14:creationId xmlns:p14="http://schemas.microsoft.com/office/powerpoint/2010/main" val="2144850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4D15-B93B-470A-98F4-66A8F749969B}"/>
              </a:ext>
            </a:extLst>
          </p:cNvPr>
          <p:cNvSpPr>
            <a:spLocks noGrp="1"/>
          </p:cNvSpPr>
          <p:nvPr>
            <p:ph type="title"/>
          </p:nvPr>
        </p:nvSpPr>
        <p:spPr/>
        <p:txBody>
          <a:bodyPr/>
          <a:lstStyle/>
          <a:p>
            <a:r>
              <a:rPr lang="en-GB" dirty="0"/>
              <a:t>Important: Email Verification</a:t>
            </a:r>
          </a:p>
        </p:txBody>
      </p:sp>
      <p:sp>
        <p:nvSpPr>
          <p:cNvPr id="3" name="Content Placeholder 2">
            <a:extLst>
              <a:ext uri="{FF2B5EF4-FFF2-40B4-BE49-F238E27FC236}">
                <a16:creationId xmlns:a16="http://schemas.microsoft.com/office/drawing/2014/main" id="{48B67392-54B3-4C0E-960C-CB9FDF2D41F8}"/>
              </a:ext>
            </a:extLst>
          </p:cNvPr>
          <p:cNvSpPr>
            <a:spLocks noGrp="1"/>
          </p:cNvSpPr>
          <p:nvPr>
            <p:ph idx="1"/>
          </p:nvPr>
        </p:nvSpPr>
        <p:spPr>
          <a:xfrm>
            <a:off x="4791635" y="1825625"/>
            <a:ext cx="6562165" cy="4351338"/>
          </a:xfrm>
        </p:spPr>
        <p:txBody>
          <a:bodyPr>
            <a:normAutofit lnSpcReduction="10000"/>
          </a:bodyPr>
          <a:lstStyle/>
          <a:p>
            <a:r>
              <a:rPr lang="en-GB" dirty="0"/>
              <a:t>It is vital that they </a:t>
            </a:r>
            <a:r>
              <a:rPr lang="en-GB" b="1" dirty="0"/>
              <a:t>click the link in the email </a:t>
            </a:r>
            <a:r>
              <a:rPr lang="en-GB" dirty="0"/>
              <a:t>that has been sent to them.  Otherwise the registration will be deleted.</a:t>
            </a:r>
          </a:p>
          <a:p>
            <a:r>
              <a:rPr lang="en-GB" dirty="0"/>
              <a:t>Ask: “</a:t>
            </a:r>
            <a:r>
              <a:rPr lang="en-GB" i="1" dirty="0"/>
              <a:t>Do you receive your emails on your mobile? Would you mind checking that you have received one from this Alert system?</a:t>
            </a:r>
            <a:r>
              <a:rPr lang="en-GB" dirty="0"/>
              <a:t>”</a:t>
            </a:r>
          </a:p>
          <a:p>
            <a:r>
              <a:rPr lang="en-GB" dirty="0"/>
              <a:t>Ask them to </a:t>
            </a:r>
            <a:r>
              <a:rPr lang="en-GB" b="1" dirty="0"/>
              <a:t>click the link</a:t>
            </a:r>
            <a:r>
              <a:rPr lang="en-GB" dirty="0"/>
              <a:t>.  This will take them to a page to set up passwords etc, they can do that later, the important job is done.</a:t>
            </a:r>
          </a:p>
          <a:p>
            <a:endParaRPr lang="en-GB" dirty="0"/>
          </a:p>
        </p:txBody>
      </p:sp>
      <p:pic>
        <p:nvPicPr>
          <p:cNvPr id="5" name="Picture 4">
            <a:extLst>
              <a:ext uri="{FF2B5EF4-FFF2-40B4-BE49-F238E27FC236}">
                <a16:creationId xmlns:a16="http://schemas.microsoft.com/office/drawing/2014/main" id="{45324915-508C-5151-EC76-FD1B44F5A6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84" y="1850317"/>
            <a:ext cx="4236537" cy="5007683"/>
          </a:xfrm>
          <a:prstGeom prst="rect">
            <a:avLst/>
          </a:prstGeom>
        </p:spPr>
      </p:pic>
    </p:spTree>
    <p:extLst>
      <p:ext uri="{BB962C8B-B14F-4D97-AF65-F5344CB8AC3E}">
        <p14:creationId xmlns:p14="http://schemas.microsoft.com/office/powerpoint/2010/main" val="3693618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8170-E511-D7D2-8A20-E674396ADAC6}"/>
              </a:ext>
            </a:extLst>
          </p:cNvPr>
          <p:cNvSpPr>
            <a:spLocks noGrp="1"/>
          </p:cNvSpPr>
          <p:nvPr>
            <p:ph type="title"/>
          </p:nvPr>
        </p:nvSpPr>
        <p:spPr/>
        <p:txBody>
          <a:bodyPr/>
          <a:lstStyle/>
          <a:p>
            <a:r>
              <a:rPr lang="en-GB" dirty="0"/>
              <a:t>Verify &amp; Consent</a:t>
            </a:r>
          </a:p>
        </p:txBody>
      </p:sp>
      <p:sp>
        <p:nvSpPr>
          <p:cNvPr id="3" name="Content Placeholder 2">
            <a:extLst>
              <a:ext uri="{FF2B5EF4-FFF2-40B4-BE49-F238E27FC236}">
                <a16:creationId xmlns:a16="http://schemas.microsoft.com/office/drawing/2014/main" id="{E95A75BE-55C8-0998-A4A0-0582499C01C1}"/>
              </a:ext>
            </a:extLst>
          </p:cNvPr>
          <p:cNvSpPr>
            <a:spLocks noGrp="1"/>
          </p:cNvSpPr>
          <p:nvPr>
            <p:ph idx="1"/>
          </p:nvPr>
        </p:nvSpPr>
        <p:spPr>
          <a:xfrm>
            <a:off x="6442744" y="1825625"/>
            <a:ext cx="4911055" cy="4351338"/>
          </a:xfrm>
        </p:spPr>
        <p:txBody>
          <a:bodyPr/>
          <a:lstStyle/>
          <a:p>
            <a:pPr marL="0" indent="0">
              <a:buNone/>
            </a:pPr>
            <a:r>
              <a:rPr lang="en-GB" dirty="0"/>
              <a:t>After clicking the link they see this screen and can make changes.</a:t>
            </a:r>
          </a:p>
          <a:p>
            <a:pPr marL="0" indent="0">
              <a:buNone/>
            </a:pPr>
            <a:r>
              <a:rPr lang="en-GB" dirty="0"/>
              <a:t>They need to click the bottom button to give consent to set up their account and receive future messages.</a:t>
            </a:r>
          </a:p>
          <a:p>
            <a:pPr marL="0" indent="0">
              <a:buNone/>
            </a:pPr>
            <a:r>
              <a:rPr lang="en-GB" dirty="0"/>
              <a:t>They can make any changes at any time in the future.</a:t>
            </a:r>
          </a:p>
        </p:txBody>
      </p:sp>
      <p:pic>
        <p:nvPicPr>
          <p:cNvPr id="5" name="Picture 4">
            <a:extLst>
              <a:ext uri="{FF2B5EF4-FFF2-40B4-BE49-F238E27FC236}">
                <a16:creationId xmlns:a16="http://schemas.microsoft.com/office/drawing/2014/main" id="{B59A9CBF-6DB1-C052-CA13-05578688B200}"/>
              </a:ext>
            </a:extLst>
          </p:cNvPr>
          <p:cNvPicPr>
            <a:picLocks noChangeAspect="1"/>
          </p:cNvPicPr>
          <p:nvPr/>
        </p:nvPicPr>
        <p:blipFill>
          <a:blip r:embed="rId2"/>
          <a:stretch>
            <a:fillRect/>
          </a:stretch>
        </p:blipFill>
        <p:spPr>
          <a:xfrm>
            <a:off x="838200" y="1690688"/>
            <a:ext cx="5100836" cy="4714256"/>
          </a:xfrm>
          <a:prstGeom prst="rect">
            <a:avLst/>
          </a:prstGeom>
        </p:spPr>
      </p:pic>
    </p:spTree>
    <p:extLst>
      <p:ext uri="{BB962C8B-B14F-4D97-AF65-F5344CB8AC3E}">
        <p14:creationId xmlns:p14="http://schemas.microsoft.com/office/powerpoint/2010/main" val="322548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F8C3-2B7A-478A-9203-4A62366DBDEB}"/>
              </a:ext>
            </a:extLst>
          </p:cNvPr>
          <p:cNvSpPr>
            <a:spLocks noGrp="1"/>
          </p:cNvSpPr>
          <p:nvPr>
            <p:ph type="title"/>
          </p:nvPr>
        </p:nvSpPr>
        <p:spPr/>
        <p:txBody>
          <a:bodyPr/>
          <a:lstStyle/>
          <a:p>
            <a:r>
              <a:rPr lang="en-GB" dirty="0"/>
              <a:t>Final Tip: The second Chance</a:t>
            </a:r>
          </a:p>
        </p:txBody>
      </p:sp>
      <p:sp>
        <p:nvSpPr>
          <p:cNvPr id="3" name="Content Placeholder 2">
            <a:extLst>
              <a:ext uri="{FF2B5EF4-FFF2-40B4-BE49-F238E27FC236}">
                <a16:creationId xmlns:a16="http://schemas.microsoft.com/office/drawing/2014/main" id="{D10468A3-EB53-4655-B28A-9F1DCB28A201}"/>
              </a:ext>
            </a:extLst>
          </p:cNvPr>
          <p:cNvSpPr>
            <a:spLocks noGrp="1"/>
          </p:cNvSpPr>
          <p:nvPr>
            <p:ph idx="1"/>
          </p:nvPr>
        </p:nvSpPr>
        <p:spPr>
          <a:xfrm>
            <a:off x="5005346" y="1825625"/>
            <a:ext cx="6348454" cy="4351338"/>
          </a:xfrm>
        </p:spPr>
        <p:txBody>
          <a:bodyPr>
            <a:normAutofit fontScale="85000" lnSpcReduction="10000"/>
          </a:bodyPr>
          <a:lstStyle/>
          <a:p>
            <a:r>
              <a:rPr lang="en-GB" dirty="0"/>
              <a:t>If people have done the survey “Without registering”, at the end of the survey they have </a:t>
            </a:r>
            <a:r>
              <a:rPr lang="en-GB" b="1" dirty="0">
                <a:solidFill>
                  <a:srgbClr val="FF0000"/>
                </a:solidFill>
              </a:rPr>
              <a:t>another chance </a:t>
            </a:r>
            <a:r>
              <a:rPr lang="en-GB" dirty="0"/>
              <a:t>to register.</a:t>
            </a:r>
          </a:p>
          <a:p>
            <a:r>
              <a:rPr lang="en-GB" dirty="0"/>
              <a:t>This will save their answers and mean they can receive </a:t>
            </a:r>
            <a:r>
              <a:rPr lang="en-GB" dirty="0">
                <a:solidFill>
                  <a:srgbClr val="FF0000"/>
                </a:solidFill>
              </a:rPr>
              <a:t>updates about the issues they raised.</a:t>
            </a:r>
          </a:p>
          <a:p>
            <a:r>
              <a:rPr lang="en-GB" dirty="0"/>
              <a:t>Don’t be afraid to ask again “</a:t>
            </a:r>
            <a:r>
              <a:rPr lang="en-GB" i="1" dirty="0"/>
              <a:t>You have raised some good points, It would be really helpful if we could keep in touch, could I add you to our Community Link system?</a:t>
            </a:r>
            <a:r>
              <a:rPr lang="en-GB" dirty="0"/>
              <a:t>”</a:t>
            </a:r>
          </a:p>
          <a:p>
            <a:r>
              <a:rPr lang="en-GB" dirty="0"/>
              <a:t>It’s </a:t>
            </a:r>
            <a:r>
              <a:rPr lang="en-GB" dirty="0">
                <a:solidFill>
                  <a:srgbClr val="FF0000"/>
                </a:solidFill>
              </a:rPr>
              <a:t>free</a:t>
            </a:r>
            <a:r>
              <a:rPr lang="en-GB" dirty="0"/>
              <a:t>, its </a:t>
            </a:r>
            <a:r>
              <a:rPr lang="en-GB" dirty="0">
                <a:solidFill>
                  <a:srgbClr val="FF0000"/>
                </a:solidFill>
              </a:rPr>
              <a:t>private</a:t>
            </a:r>
            <a:r>
              <a:rPr lang="en-GB" dirty="0"/>
              <a:t>, no one else knows you have joined (it’s not social media) and you can </a:t>
            </a:r>
            <a:r>
              <a:rPr lang="en-GB" dirty="0">
                <a:solidFill>
                  <a:srgbClr val="FF0000"/>
                </a:solidFill>
              </a:rPr>
              <a:t>delete your account anytime</a:t>
            </a:r>
            <a:r>
              <a:rPr lang="en-GB" dirty="0"/>
              <a:t> if it’s not for you.</a:t>
            </a:r>
          </a:p>
        </p:txBody>
      </p:sp>
      <p:sp>
        <p:nvSpPr>
          <p:cNvPr id="6" name="Rectangle: Diagonal Corners Rounded 5">
            <a:extLst>
              <a:ext uri="{FF2B5EF4-FFF2-40B4-BE49-F238E27FC236}">
                <a16:creationId xmlns:a16="http://schemas.microsoft.com/office/drawing/2014/main" id="{9AAA492D-9D3C-432B-93EE-FEC7609BD349}"/>
              </a:ext>
            </a:extLst>
          </p:cNvPr>
          <p:cNvSpPr/>
          <p:nvPr/>
        </p:nvSpPr>
        <p:spPr>
          <a:xfrm>
            <a:off x="8543365" y="398929"/>
            <a:ext cx="3097306" cy="112955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40% of those that said no the first time will register when asked again at the end!</a:t>
            </a:r>
          </a:p>
        </p:txBody>
      </p:sp>
      <p:pic>
        <p:nvPicPr>
          <p:cNvPr id="7" name="Picture 6">
            <a:extLst>
              <a:ext uri="{FF2B5EF4-FFF2-40B4-BE49-F238E27FC236}">
                <a16:creationId xmlns:a16="http://schemas.microsoft.com/office/drawing/2014/main" id="{0C5A3FE1-AE88-4DFF-A7E4-5CBA7F0426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6810" y="1744663"/>
            <a:ext cx="4039753" cy="4432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850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390B-536F-43A1-B1A8-5D6C4FEDD08A}"/>
              </a:ext>
            </a:extLst>
          </p:cNvPr>
          <p:cNvSpPr>
            <a:spLocks noGrp="1"/>
          </p:cNvSpPr>
          <p:nvPr>
            <p:ph type="title"/>
          </p:nvPr>
        </p:nvSpPr>
        <p:spPr/>
        <p:txBody>
          <a:bodyPr/>
          <a:lstStyle/>
          <a:p>
            <a:r>
              <a:rPr lang="en-GB" dirty="0"/>
              <a:t>1) Ensure you have access to “Rapport”</a:t>
            </a:r>
          </a:p>
        </p:txBody>
      </p:sp>
      <p:sp>
        <p:nvSpPr>
          <p:cNvPr id="3" name="Content Placeholder 2">
            <a:extLst>
              <a:ext uri="{FF2B5EF4-FFF2-40B4-BE49-F238E27FC236}">
                <a16:creationId xmlns:a16="http://schemas.microsoft.com/office/drawing/2014/main" id="{40A35D4F-9E24-44A8-AC56-A913998629D8}"/>
              </a:ext>
            </a:extLst>
          </p:cNvPr>
          <p:cNvSpPr>
            <a:spLocks noGrp="1"/>
          </p:cNvSpPr>
          <p:nvPr>
            <p:ph idx="1"/>
          </p:nvPr>
        </p:nvSpPr>
        <p:spPr>
          <a:xfrm>
            <a:off x="5257800" y="1519517"/>
            <a:ext cx="6055659" cy="4351338"/>
          </a:xfrm>
        </p:spPr>
        <p:txBody>
          <a:bodyPr/>
          <a:lstStyle/>
          <a:p>
            <a:r>
              <a:rPr lang="en-GB" dirty="0"/>
              <a:t>Rapport is the secure admin area used to access the Neighbourhood Alert database from a mobile device</a:t>
            </a:r>
          </a:p>
          <a:p>
            <a:r>
              <a:rPr lang="en-GB" dirty="0"/>
              <a:t>You will need to request an admin account (if you don’t already have one), by going to: </a:t>
            </a:r>
            <a:r>
              <a:rPr lang="en-GB" sz="2400" dirty="0">
                <a:hlinkClick r:id="rId2"/>
              </a:rPr>
              <a:t>https://admin.gwentcommunitylink.co.uk</a:t>
            </a:r>
            <a:endParaRPr lang="en-GB" sz="2400" dirty="0"/>
          </a:p>
          <a:p>
            <a:r>
              <a:rPr lang="en-GB" sz="2400" dirty="0"/>
              <a:t>C</a:t>
            </a:r>
            <a:r>
              <a:rPr lang="en-GB" dirty="0"/>
              <a:t>lick the red ”Request Account” button</a:t>
            </a:r>
          </a:p>
        </p:txBody>
      </p:sp>
      <p:pic>
        <p:nvPicPr>
          <p:cNvPr id="7" name="Picture 6">
            <a:extLst>
              <a:ext uri="{FF2B5EF4-FFF2-40B4-BE49-F238E27FC236}">
                <a16:creationId xmlns:a16="http://schemas.microsoft.com/office/drawing/2014/main" id="{23381305-F28E-446D-BC2A-6A77BE256E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8368" y="1569619"/>
            <a:ext cx="4114620" cy="4612181"/>
          </a:xfrm>
          <a:prstGeom prst="rect">
            <a:avLst/>
          </a:prstGeom>
        </p:spPr>
      </p:pic>
      <p:cxnSp>
        <p:nvCxnSpPr>
          <p:cNvPr id="9" name="Straight Arrow Connector 8">
            <a:extLst>
              <a:ext uri="{FF2B5EF4-FFF2-40B4-BE49-F238E27FC236}">
                <a16:creationId xmlns:a16="http://schemas.microsoft.com/office/drawing/2014/main" id="{A0AB41A2-F504-4D12-B932-EE54CB7E9636}"/>
              </a:ext>
            </a:extLst>
          </p:cNvPr>
          <p:cNvCxnSpPr/>
          <p:nvPr/>
        </p:nvCxnSpPr>
        <p:spPr>
          <a:xfrm flipH="1">
            <a:off x="4930588" y="5199529"/>
            <a:ext cx="1196788" cy="295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94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CDCC0B80-2980-4A91-821D-BC257ED46F56}"/>
              </a:ext>
            </a:extLst>
          </p:cNvPr>
          <p:cNvSpPr>
            <a:spLocks noGrp="1"/>
          </p:cNvSpPr>
          <p:nvPr>
            <p:ph type="title"/>
          </p:nvPr>
        </p:nvSpPr>
        <p:spPr>
          <a:xfrm>
            <a:off x="838200" y="365126"/>
            <a:ext cx="5145741" cy="867522"/>
          </a:xfrm>
        </p:spPr>
        <p:txBody>
          <a:bodyPr vert="horz" lIns="91440" tIns="45720" rIns="91440" bIns="45720" rtlCol="0" anchor="b">
            <a:normAutofit/>
          </a:bodyPr>
          <a:lstStyle/>
          <a:p>
            <a:r>
              <a:rPr lang="en-US" dirty="0"/>
              <a:t>Where To Find Help</a:t>
            </a:r>
          </a:p>
        </p:txBody>
      </p:sp>
      <p:sp>
        <p:nvSpPr>
          <p:cNvPr id="6" name="TextBox 5">
            <a:extLst>
              <a:ext uri="{FF2B5EF4-FFF2-40B4-BE49-F238E27FC236}">
                <a16:creationId xmlns:a16="http://schemas.microsoft.com/office/drawing/2014/main" id="{9CABF5B0-8018-4F95-BBF6-B565712D0E53}"/>
              </a:ext>
            </a:extLst>
          </p:cNvPr>
          <p:cNvSpPr txBox="1"/>
          <p:nvPr/>
        </p:nvSpPr>
        <p:spPr>
          <a:xfrm>
            <a:off x="528918" y="1752600"/>
            <a:ext cx="4657230" cy="442436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hlinkClick r:id="rId2"/>
              </a:rPr>
              <a:t>email: Support@neighbourhoodalert.co.uk</a:t>
            </a:r>
            <a:endParaRPr lang="en-US" sz="1400" dirty="0"/>
          </a:p>
          <a:p>
            <a:pPr indent="-228600">
              <a:lnSpc>
                <a:spcPct val="90000"/>
              </a:lnSpc>
              <a:spcAft>
                <a:spcPts val="600"/>
              </a:spcAft>
              <a:buFont typeface="Arial" panose="020B0604020202020204" pitchFamily="34" charset="0"/>
              <a:buChar char="•"/>
            </a:pPr>
            <a:r>
              <a:rPr lang="en-US" sz="1400" dirty="0"/>
              <a:t>Teams support: </a:t>
            </a:r>
            <a:r>
              <a:rPr lang="en-US" sz="1400" dirty="0">
                <a:hlinkClick r:id="rId3"/>
              </a:rPr>
              <a:t>www.calendly.com/visavsupport</a:t>
            </a:r>
            <a:r>
              <a:rPr lang="en-US" sz="1400" dirty="0"/>
              <a:t> </a:t>
            </a:r>
          </a:p>
          <a:p>
            <a:pPr indent="-228600">
              <a:lnSpc>
                <a:spcPct val="90000"/>
              </a:lnSpc>
              <a:spcAft>
                <a:spcPts val="600"/>
              </a:spcAft>
              <a:buFont typeface="Arial" panose="020B0604020202020204" pitchFamily="34" charset="0"/>
              <a:buChar char="•"/>
            </a:pPr>
            <a:r>
              <a:rPr lang="en-US" sz="1400" dirty="0"/>
              <a:t>Tel: 0115 9245517 (option 1) Mon-Fri 9am-5pm</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Training Link: </a:t>
            </a:r>
            <a:r>
              <a:rPr lang="en-US" sz="1400" dirty="0">
                <a:hlinkClick r:id="rId4"/>
              </a:rPr>
              <a:t>https://www.neighbourhoodalert.co.uk/v4training</a:t>
            </a: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Live Chat: Use the live chat button in Rapport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Help Centre: </a:t>
            </a:r>
            <a:r>
              <a:rPr lang="en-US" sz="1400" dirty="0">
                <a:hlinkClick r:id="rId5"/>
              </a:rPr>
              <a:t>https://visavltd.zendesk.com/hc/en-gb</a:t>
            </a:r>
            <a:r>
              <a:rPr lang="en-US" sz="1400" dirty="0"/>
              <a:t> </a:t>
            </a:r>
            <a:br>
              <a:rPr lang="en-US" sz="1400" dirty="0"/>
            </a:br>
            <a:r>
              <a:rPr lang="en-US" sz="1400" dirty="0"/>
              <a:t>(or google “VISAV Help Centre”)</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Rapport: Visit the help &amp; Settings” section for videos, internal contacts and more</a:t>
            </a:r>
          </a:p>
          <a:p>
            <a:pPr indent="-228600">
              <a:lnSpc>
                <a:spcPct val="90000"/>
              </a:lnSpc>
              <a:spcAft>
                <a:spcPts val="600"/>
              </a:spcAft>
              <a:buFont typeface="Arial" panose="020B0604020202020204" pitchFamily="34" charset="0"/>
              <a:buChar char="•"/>
            </a:pPr>
            <a:endParaRPr lang="en-US" sz="1400" dirty="0"/>
          </a:p>
        </p:txBody>
      </p:sp>
      <p:pic>
        <p:nvPicPr>
          <p:cNvPr id="5" name="Content Placeholder 4" descr="Text&#10;&#10;Description automatically generated with low confidence">
            <a:extLst>
              <a:ext uri="{FF2B5EF4-FFF2-40B4-BE49-F238E27FC236}">
                <a16:creationId xmlns:a16="http://schemas.microsoft.com/office/drawing/2014/main" id="{A9BBB2E7-7205-4B16-B8B7-1AE31EA5949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777309" y="1290939"/>
            <a:ext cx="4797354" cy="1747607"/>
          </a:xfrm>
          <a:prstGeom prst="rect">
            <a:avLst/>
          </a:prstGeom>
        </p:spPr>
      </p:pic>
      <p:pic>
        <p:nvPicPr>
          <p:cNvPr id="10" name="Picture 9" descr="A picture containing rectangle&#10;&#10;Description automatically generated">
            <a:extLst>
              <a:ext uri="{FF2B5EF4-FFF2-40B4-BE49-F238E27FC236}">
                <a16:creationId xmlns:a16="http://schemas.microsoft.com/office/drawing/2014/main" id="{844C7CF0-6B0E-4885-A6B3-158B84E5C84E}"/>
              </a:ext>
            </a:extLst>
          </p:cNvPr>
          <p:cNvPicPr>
            <a:picLocks noChangeAspect="1"/>
          </p:cNvPicPr>
          <p:nvPr/>
        </p:nvPicPr>
        <p:blipFill>
          <a:blip r:embed="rId7"/>
          <a:stretch>
            <a:fillRect/>
          </a:stretch>
        </p:blipFill>
        <p:spPr>
          <a:xfrm>
            <a:off x="6259035" y="5292287"/>
            <a:ext cx="2513506" cy="549547"/>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284ABA43-4CCB-4DBA-9B53-574AABE06ED2}"/>
              </a:ext>
            </a:extLst>
          </p:cNvPr>
          <p:cNvPicPr>
            <a:picLocks noChangeAspect="1"/>
          </p:cNvPicPr>
          <p:nvPr/>
        </p:nvPicPr>
        <p:blipFill>
          <a:blip r:embed="rId8"/>
          <a:stretch>
            <a:fillRect/>
          </a:stretch>
        </p:blipFill>
        <p:spPr>
          <a:xfrm>
            <a:off x="9656412" y="4984014"/>
            <a:ext cx="2183079" cy="1002068"/>
          </a:xfrm>
          <a:prstGeom prst="rect">
            <a:avLst/>
          </a:prstGeom>
        </p:spPr>
      </p:pic>
    </p:spTree>
    <p:extLst>
      <p:ext uri="{BB962C8B-B14F-4D97-AF65-F5344CB8AC3E}">
        <p14:creationId xmlns:p14="http://schemas.microsoft.com/office/powerpoint/2010/main" val="312223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4A6F-C1FA-4FBB-A9DF-113D7F227B4B}"/>
              </a:ext>
            </a:extLst>
          </p:cNvPr>
          <p:cNvSpPr>
            <a:spLocks noGrp="1"/>
          </p:cNvSpPr>
          <p:nvPr>
            <p:ph type="title"/>
          </p:nvPr>
        </p:nvSpPr>
        <p:spPr/>
        <p:txBody>
          <a:bodyPr/>
          <a:lstStyle/>
          <a:p>
            <a:r>
              <a:rPr lang="en-GB" dirty="0"/>
              <a:t>Request an account</a:t>
            </a:r>
          </a:p>
        </p:txBody>
      </p:sp>
      <p:sp>
        <p:nvSpPr>
          <p:cNvPr id="3" name="Content Placeholder 2">
            <a:extLst>
              <a:ext uri="{FF2B5EF4-FFF2-40B4-BE49-F238E27FC236}">
                <a16:creationId xmlns:a16="http://schemas.microsoft.com/office/drawing/2014/main" id="{522BDF94-D158-444B-9EEB-9FC2E441896F}"/>
              </a:ext>
            </a:extLst>
          </p:cNvPr>
          <p:cNvSpPr>
            <a:spLocks noGrp="1"/>
          </p:cNvSpPr>
          <p:nvPr>
            <p:ph idx="1"/>
          </p:nvPr>
        </p:nvSpPr>
        <p:spPr>
          <a:xfrm>
            <a:off x="3581400" y="1825625"/>
            <a:ext cx="7772400" cy="4351338"/>
          </a:xfrm>
        </p:spPr>
        <p:txBody>
          <a:bodyPr/>
          <a:lstStyle/>
          <a:p>
            <a:r>
              <a:rPr lang="en-GB" dirty="0"/>
              <a:t>Complete the form with your details (no shared email addresses etc)</a:t>
            </a:r>
          </a:p>
          <a:p>
            <a:r>
              <a:rPr lang="en-GB" dirty="0"/>
              <a:t>In “Areas Covered” drill the options down using the + symbols and tick the areas you cover.</a:t>
            </a:r>
          </a:p>
          <a:p>
            <a:r>
              <a:rPr lang="en-GB" dirty="0"/>
              <a:t>Under “Team memberships” tick the Team/Department you work in or drill down the SNTs and select each bottom level area you usually cover.</a:t>
            </a:r>
          </a:p>
        </p:txBody>
      </p:sp>
      <p:pic>
        <p:nvPicPr>
          <p:cNvPr id="9" name="Picture 8">
            <a:extLst>
              <a:ext uri="{FF2B5EF4-FFF2-40B4-BE49-F238E27FC236}">
                <a16:creationId xmlns:a16="http://schemas.microsoft.com/office/drawing/2014/main" id="{B11F00B0-340A-AA6C-61F3-2AFAE49C02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9301" y="1481842"/>
            <a:ext cx="2641795" cy="4837467"/>
          </a:xfrm>
          <a:prstGeom prst="rect">
            <a:avLst/>
          </a:prstGeom>
        </p:spPr>
      </p:pic>
      <p:pic>
        <p:nvPicPr>
          <p:cNvPr id="11" name="Picture 10">
            <a:extLst>
              <a:ext uri="{FF2B5EF4-FFF2-40B4-BE49-F238E27FC236}">
                <a16:creationId xmlns:a16="http://schemas.microsoft.com/office/drawing/2014/main" id="{CA59808C-F936-D8CC-BD7E-326787782E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38044" y="4958219"/>
            <a:ext cx="3091150" cy="14561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756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81B5-E2D9-40F3-B60B-7DC74B297780}"/>
              </a:ext>
            </a:extLst>
          </p:cNvPr>
          <p:cNvSpPr>
            <a:spLocks noGrp="1"/>
          </p:cNvSpPr>
          <p:nvPr>
            <p:ph type="title"/>
          </p:nvPr>
        </p:nvSpPr>
        <p:spPr/>
        <p:txBody>
          <a:bodyPr/>
          <a:lstStyle/>
          <a:p>
            <a:r>
              <a:rPr lang="en-GB" dirty="0"/>
              <a:t>Select Rapport</a:t>
            </a:r>
          </a:p>
        </p:txBody>
      </p:sp>
      <p:sp>
        <p:nvSpPr>
          <p:cNvPr id="3" name="Content Placeholder 2">
            <a:extLst>
              <a:ext uri="{FF2B5EF4-FFF2-40B4-BE49-F238E27FC236}">
                <a16:creationId xmlns:a16="http://schemas.microsoft.com/office/drawing/2014/main" id="{7A63D1BA-F783-4AA3-997C-5B9023FB654D}"/>
              </a:ext>
            </a:extLst>
          </p:cNvPr>
          <p:cNvSpPr>
            <a:spLocks noGrp="1"/>
          </p:cNvSpPr>
          <p:nvPr>
            <p:ph idx="1"/>
          </p:nvPr>
        </p:nvSpPr>
        <p:spPr>
          <a:xfrm>
            <a:off x="4459941" y="1825625"/>
            <a:ext cx="6893859" cy="4351338"/>
          </a:xfrm>
        </p:spPr>
        <p:txBody>
          <a:bodyPr/>
          <a:lstStyle/>
          <a:p>
            <a:r>
              <a:rPr lang="en-GB" dirty="0"/>
              <a:t>Once your application is approved, follow the link in the email confirmation and set up your own memorable words and password.</a:t>
            </a:r>
          </a:p>
          <a:p>
            <a:r>
              <a:rPr lang="en-GB" dirty="0"/>
              <a:t>Find the Admin site by going to: </a:t>
            </a:r>
            <a:r>
              <a:rPr lang="en-GB" dirty="0">
                <a:hlinkClick r:id="rId2"/>
              </a:rPr>
              <a:t>https://admin.gwentcommunitylink.co.uk</a:t>
            </a:r>
            <a:endParaRPr lang="en-GB" dirty="0"/>
          </a:p>
          <a:p>
            <a:r>
              <a:rPr lang="en-GB" dirty="0"/>
              <a:t>Click on the “Rapport” button</a:t>
            </a:r>
          </a:p>
        </p:txBody>
      </p:sp>
      <p:pic>
        <p:nvPicPr>
          <p:cNvPr id="5" name="Picture 4" descr="Graphical user interface, text, application&#10;&#10;Description automatically generated">
            <a:extLst>
              <a:ext uri="{FF2B5EF4-FFF2-40B4-BE49-F238E27FC236}">
                <a16:creationId xmlns:a16="http://schemas.microsoft.com/office/drawing/2014/main" id="{2A6E731F-EF6F-4E56-91B4-BCD058175B40}"/>
              </a:ext>
            </a:extLst>
          </p:cNvPr>
          <p:cNvPicPr>
            <a:picLocks noChangeAspect="1"/>
          </p:cNvPicPr>
          <p:nvPr/>
        </p:nvPicPr>
        <p:blipFill>
          <a:blip r:embed="rId3"/>
          <a:stretch>
            <a:fillRect/>
          </a:stretch>
        </p:blipFill>
        <p:spPr>
          <a:xfrm>
            <a:off x="578017" y="1649505"/>
            <a:ext cx="3814098" cy="2895601"/>
          </a:xfrm>
          <a:prstGeom prst="rect">
            <a:avLst/>
          </a:prstGeom>
        </p:spPr>
      </p:pic>
    </p:spTree>
    <p:extLst>
      <p:ext uri="{BB962C8B-B14F-4D97-AF65-F5344CB8AC3E}">
        <p14:creationId xmlns:p14="http://schemas.microsoft.com/office/powerpoint/2010/main" val="368166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35">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1" name="Rectangle 1037">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4DDA69-A335-367A-EAA4-685DDE2C3982}"/>
              </a:ext>
            </a:extLst>
          </p:cNvPr>
          <p:cNvSpPr>
            <a:spLocks noGrp="1"/>
          </p:cNvSpPr>
          <p:nvPr>
            <p:ph type="title"/>
          </p:nvPr>
        </p:nvSpPr>
        <p:spPr>
          <a:xfrm>
            <a:off x="1051560" y="4440602"/>
            <a:ext cx="3538728" cy="1645920"/>
          </a:xfrm>
        </p:spPr>
        <p:txBody>
          <a:bodyPr>
            <a:normAutofit/>
          </a:bodyPr>
          <a:lstStyle/>
          <a:p>
            <a:r>
              <a:rPr lang="en-GB" sz="3200"/>
              <a:t>Aims</a:t>
            </a:r>
          </a:p>
        </p:txBody>
      </p:sp>
      <p:pic>
        <p:nvPicPr>
          <p:cNvPr id="7" name="Picture 6" descr="An arrow hitting a bull's eye target">
            <a:extLst>
              <a:ext uri="{FF2B5EF4-FFF2-40B4-BE49-F238E27FC236}">
                <a16:creationId xmlns:a16="http://schemas.microsoft.com/office/drawing/2014/main" id="{9733E201-6417-9EE8-EC15-CFFC58844F99}"/>
              </a:ext>
            </a:extLst>
          </p:cNvPr>
          <p:cNvPicPr>
            <a:picLocks noChangeAspect="1"/>
          </p:cNvPicPr>
          <p:nvPr/>
        </p:nvPicPr>
        <p:blipFill rotWithShape="1">
          <a:blip r:embed="rId2">
            <a:extLst>
              <a:ext uri="{28A0092B-C50C-407E-A947-70E740481C1C}">
                <a14:useLocalDpi xmlns:a14="http://schemas.microsoft.com/office/drawing/2010/main" val="0"/>
              </a:ext>
            </a:extLst>
          </a:blip>
          <a:srcRect t="8909" b="9281"/>
          <a:stretch/>
        </p:blipFill>
        <p:spPr>
          <a:xfrm>
            <a:off x="6" y="10"/>
            <a:ext cx="4884383" cy="3995918"/>
          </a:xfrm>
          <a:prstGeom prst="rect">
            <a:avLst/>
          </a:prstGeom>
        </p:spPr>
      </p:pic>
      <p:pic>
        <p:nvPicPr>
          <p:cNvPr id="1026" name="Picture 2" descr="The 9 Peelian Principles">
            <a:extLst>
              <a:ext uri="{FF2B5EF4-FFF2-40B4-BE49-F238E27FC236}">
                <a16:creationId xmlns:a16="http://schemas.microsoft.com/office/drawing/2014/main" id="{860E2E47-D60C-2A3C-CC58-6F13C037F5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 r="130"/>
          <a:stretch/>
        </p:blipFill>
        <p:spPr bwMode="auto">
          <a:xfrm>
            <a:off x="5074877" y="10"/>
            <a:ext cx="7117118" cy="3995918"/>
          </a:xfrm>
          <a:prstGeom prst="rect">
            <a:avLst/>
          </a:prstGeom>
          <a:noFill/>
          <a:extLst>
            <a:ext uri="{909E8E84-426E-40DD-AFC4-6F175D3DCCD1}">
              <a14:hiddenFill xmlns:a14="http://schemas.microsoft.com/office/drawing/2010/main">
                <a:solidFill>
                  <a:srgbClr val="FFFFFF"/>
                </a:solidFill>
              </a14:hiddenFill>
            </a:ext>
          </a:extLst>
        </p:spPr>
      </p:pic>
      <p:sp>
        <p:nvSpPr>
          <p:cNvPr id="1052" name="Rectangle 1039">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53" name="Rectangle 1041">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CC1BCD-18BB-EB87-C205-429A49ECD4BA}"/>
              </a:ext>
            </a:extLst>
          </p:cNvPr>
          <p:cNvSpPr>
            <a:spLocks noGrp="1"/>
          </p:cNvSpPr>
          <p:nvPr>
            <p:ph idx="1"/>
          </p:nvPr>
        </p:nvSpPr>
        <p:spPr>
          <a:xfrm>
            <a:off x="5349240" y="4440602"/>
            <a:ext cx="6007608" cy="1645920"/>
          </a:xfrm>
        </p:spPr>
        <p:txBody>
          <a:bodyPr anchor="ctr">
            <a:normAutofit/>
          </a:bodyPr>
          <a:lstStyle/>
          <a:p>
            <a:r>
              <a:rPr lang="en-GB" sz="1100" dirty="0"/>
              <a:t>Make YOUR time count</a:t>
            </a:r>
          </a:p>
          <a:p>
            <a:r>
              <a:rPr lang="en-GB" sz="1100" dirty="0"/>
              <a:t>Give you data in the field</a:t>
            </a:r>
          </a:p>
          <a:p>
            <a:r>
              <a:rPr lang="en-GB" sz="1100" dirty="0"/>
              <a:t>Make every contact with the public count</a:t>
            </a:r>
          </a:p>
          <a:p>
            <a:r>
              <a:rPr lang="en-GB" sz="1100" dirty="0"/>
              <a:t>Start a long-term (low admin) relationship with the public</a:t>
            </a:r>
          </a:p>
          <a:p>
            <a:r>
              <a:rPr lang="en-GB" sz="1100" dirty="0"/>
              <a:t>Inspire confidence, based on 200 year old Peelian principles of UK policing</a:t>
            </a:r>
          </a:p>
          <a:p>
            <a:r>
              <a:rPr lang="en-GB" sz="1100" dirty="0"/>
              <a:t>Drive active citizenship</a:t>
            </a:r>
          </a:p>
        </p:txBody>
      </p:sp>
    </p:spTree>
    <p:extLst>
      <p:ext uri="{BB962C8B-B14F-4D97-AF65-F5344CB8AC3E}">
        <p14:creationId xmlns:p14="http://schemas.microsoft.com/office/powerpoint/2010/main" val="175345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491E2-0DF0-2A16-A610-079A7D3E2136}"/>
              </a:ext>
            </a:extLst>
          </p:cNvPr>
          <p:cNvSpPr>
            <a:spLocks noGrp="1"/>
          </p:cNvSpPr>
          <p:nvPr>
            <p:ph type="title"/>
          </p:nvPr>
        </p:nvSpPr>
        <p:spPr>
          <a:xfrm>
            <a:off x="3970366" y="609600"/>
            <a:ext cx="4267200" cy="1351472"/>
          </a:xfrm>
        </p:spPr>
        <p:txBody>
          <a:bodyPr>
            <a:normAutofit/>
          </a:bodyPr>
          <a:lstStyle/>
          <a:p>
            <a:pPr algn="ctr"/>
            <a:r>
              <a:rPr lang="en-GB">
                <a:solidFill>
                  <a:schemeClr val="tx1">
                    <a:lumMod val="85000"/>
                    <a:lumOff val="15000"/>
                  </a:schemeClr>
                </a:solidFill>
              </a:rPr>
              <a:t>Tasks #1</a:t>
            </a:r>
          </a:p>
        </p:txBody>
      </p:sp>
      <p:pic>
        <p:nvPicPr>
          <p:cNvPr id="6" name="Picture 5">
            <a:extLst>
              <a:ext uri="{FF2B5EF4-FFF2-40B4-BE49-F238E27FC236}">
                <a16:creationId xmlns:a16="http://schemas.microsoft.com/office/drawing/2014/main" id="{B49AAEC4-3D8E-C0F0-7471-F989CBDF6B0F}"/>
              </a:ext>
            </a:extLst>
          </p:cNvPr>
          <p:cNvPicPr>
            <a:picLocks noChangeAspect="1"/>
          </p:cNvPicPr>
          <p:nvPr/>
        </p:nvPicPr>
        <p:blipFill rotWithShape="1">
          <a:blip r:embed="rId2"/>
          <a:srcRect l="15534" r="19146"/>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A49B4E13-9E4D-0DFC-08CA-10866660DE74}"/>
              </a:ext>
            </a:extLst>
          </p:cNvPr>
          <p:cNvSpPr>
            <a:spLocks noGrp="1"/>
          </p:cNvSpPr>
          <p:nvPr>
            <p:ph idx="1"/>
          </p:nvPr>
        </p:nvSpPr>
        <p:spPr>
          <a:xfrm>
            <a:off x="4198966" y="2147357"/>
            <a:ext cx="3810000" cy="4101042"/>
          </a:xfrm>
        </p:spPr>
        <p:txBody>
          <a:bodyPr>
            <a:normAutofit/>
          </a:bodyPr>
          <a:lstStyle/>
          <a:p>
            <a:r>
              <a:rPr lang="en-GB" sz="2000">
                <a:solidFill>
                  <a:schemeClr val="tx1">
                    <a:lumMod val="85000"/>
                    <a:lumOff val="15000"/>
                  </a:schemeClr>
                </a:solidFill>
              </a:rPr>
              <a:t>Log in to Rapport (get to this screen)</a:t>
            </a:r>
          </a:p>
          <a:p>
            <a:r>
              <a:rPr lang="en-GB" sz="2000">
                <a:solidFill>
                  <a:schemeClr val="tx1">
                    <a:lumMod val="85000"/>
                    <a:lumOff val="15000"/>
                  </a:schemeClr>
                </a:solidFill>
              </a:rPr>
              <a:t>Find the Help Centre</a:t>
            </a:r>
          </a:p>
          <a:p>
            <a:r>
              <a:rPr lang="en-GB" sz="2000">
                <a:solidFill>
                  <a:schemeClr val="tx1">
                    <a:lumMod val="85000"/>
                    <a:lumOff val="15000"/>
                  </a:schemeClr>
                </a:solidFill>
              </a:rPr>
              <a:t>Update your profile picture</a:t>
            </a:r>
          </a:p>
          <a:p>
            <a:r>
              <a:rPr lang="en-GB" sz="2000">
                <a:solidFill>
                  <a:schemeClr val="tx1">
                    <a:lumMod val="85000"/>
                    <a:lumOff val="15000"/>
                  </a:schemeClr>
                </a:solidFill>
              </a:rPr>
              <a:t>Set an easy alternative login name</a:t>
            </a:r>
          </a:p>
          <a:p>
            <a:pPr marL="0" indent="0">
              <a:buNone/>
            </a:pPr>
            <a:endParaRPr lang="en-GB" sz="2000">
              <a:solidFill>
                <a:schemeClr val="tx1">
                  <a:lumMod val="85000"/>
                  <a:lumOff val="15000"/>
                </a:schemeClr>
              </a:solidFill>
            </a:endParaRPr>
          </a:p>
        </p:txBody>
      </p:sp>
      <p:pic>
        <p:nvPicPr>
          <p:cNvPr id="5" name="Picture 4" descr="Rock climber scaling a rock face">
            <a:extLst>
              <a:ext uri="{FF2B5EF4-FFF2-40B4-BE49-F238E27FC236}">
                <a16:creationId xmlns:a16="http://schemas.microsoft.com/office/drawing/2014/main" id="{D53CD8E5-B187-D335-06A4-42B5C4D6CB35}"/>
              </a:ext>
            </a:extLst>
          </p:cNvPr>
          <p:cNvPicPr>
            <a:picLocks noChangeAspect="1"/>
          </p:cNvPicPr>
          <p:nvPr/>
        </p:nvPicPr>
        <p:blipFill rotWithShape="1">
          <a:blip r:embed="rId3">
            <a:extLst>
              <a:ext uri="{28A0092B-C50C-407E-A947-70E740481C1C}">
                <a14:useLocalDpi xmlns:a14="http://schemas.microsoft.com/office/drawing/2010/main" val="0"/>
              </a:ext>
            </a:extLst>
          </a:blip>
          <a:srcRect l="50502" r="14346" b="-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404118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F4613-4B9D-53C6-92F5-9B23C04959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0876" y="2189591"/>
            <a:ext cx="4144309" cy="350136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E895B17-3E3D-402D-8885-5C3D8FD5F533}"/>
              </a:ext>
            </a:extLst>
          </p:cNvPr>
          <p:cNvSpPr>
            <a:spLocks noGrp="1"/>
          </p:cNvSpPr>
          <p:nvPr>
            <p:ph type="title"/>
          </p:nvPr>
        </p:nvSpPr>
        <p:spPr>
          <a:xfrm>
            <a:off x="1295400" y="365125"/>
            <a:ext cx="10058400" cy="1325563"/>
          </a:xfrm>
        </p:spPr>
        <p:txBody>
          <a:bodyPr/>
          <a:lstStyle/>
          <a:p>
            <a:r>
              <a:rPr lang="en-GB" dirty="0"/>
              <a:t>Set Location</a:t>
            </a:r>
          </a:p>
        </p:txBody>
      </p:sp>
      <p:sp>
        <p:nvSpPr>
          <p:cNvPr id="3" name="Content Placeholder 2">
            <a:extLst>
              <a:ext uri="{FF2B5EF4-FFF2-40B4-BE49-F238E27FC236}">
                <a16:creationId xmlns:a16="http://schemas.microsoft.com/office/drawing/2014/main" id="{51B4D4A8-FECD-44A7-9CD7-C824C14AD2FA}"/>
              </a:ext>
            </a:extLst>
          </p:cNvPr>
          <p:cNvSpPr>
            <a:spLocks noGrp="1"/>
          </p:cNvSpPr>
          <p:nvPr>
            <p:ph idx="1"/>
          </p:nvPr>
        </p:nvSpPr>
        <p:spPr>
          <a:xfrm>
            <a:off x="4666130" y="1825625"/>
            <a:ext cx="6687670" cy="4351338"/>
          </a:xfrm>
        </p:spPr>
        <p:txBody>
          <a:bodyPr/>
          <a:lstStyle/>
          <a:p>
            <a:r>
              <a:rPr lang="en-GB" dirty="0"/>
              <a:t>On the mobile device you are going to use, click the “Set Location” button</a:t>
            </a:r>
          </a:p>
        </p:txBody>
      </p:sp>
      <p:cxnSp>
        <p:nvCxnSpPr>
          <p:cNvPr id="9" name="Straight Arrow Connector 8">
            <a:extLst>
              <a:ext uri="{FF2B5EF4-FFF2-40B4-BE49-F238E27FC236}">
                <a16:creationId xmlns:a16="http://schemas.microsoft.com/office/drawing/2014/main" id="{E6673E48-211A-4577-8ACF-F043BCDBFDE1}"/>
              </a:ext>
            </a:extLst>
          </p:cNvPr>
          <p:cNvCxnSpPr/>
          <p:nvPr/>
        </p:nvCxnSpPr>
        <p:spPr>
          <a:xfrm flipH="1">
            <a:off x="2909047" y="2752165"/>
            <a:ext cx="3953435" cy="2254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 chat or text message&#10;&#10;Description automatically generated">
            <a:extLst>
              <a:ext uri="{FF2B5EF4-FFF2-40B4-BE49-F238E27FC236}">
                <a16:creationId xmlns:a16="http://schemas.microsoft.com/office/drawing/2014/main" id="{7A1871F8-B69B-471B-B77F-770C6159EEB6}"/>
              </a:ext>
            </a:extLst>
          </p:cNvPr>
          <p:cNvPicPr>
            <a:picLocks noChangeAspect="1"/>
          </p:cNvPicPr>
          <p:nvPr/>
        </p:nvPicPr>
        <p:blipFill>
          <a:blip r:embed="rId3"/>
          <a:stretch>
            <a:fillRect/>
          </a:stretch>
        </p:blipFill>
        <p:spPr>
          <a:xfrm>
            <a:off x="4806251" y="4346971"/>
            <a:ext cx="3953435" cy="1533594"/>
          </a:xfrm>
          <a:prstGeom prst="rect">
            <a:avLst/>
          </a:prstGeom>
        </p:spPr>
      </p:pic>
      <p:sp>
        <p:nvSpPr>
          <p:cNvPr id="12" name="TextBox 11">
            <a:extLst>
              <a:ext uri="{FF2B5EF4-FFF2-40B4-BE49-F238E27FC236}">
                <a16:creationId xmlns:a16="http://schemas.microsoft.com/office/drawing/2014/main" id="{053C3D04-A54F-47BC-BDF7-B2226B0AB1E9}"/>
              </a:ext>
            </a:extLst>
          </p:cNvPr>
          <p:cNvSpPr txBox="1"/>
          <p:nvPr/>
        </p:nvSpPr>
        <p:spPr>
          <a:xfrm>
            <a:off x="4695246" y="3906507"/>
            <a:ext cx="6828280" cy="369332"/>
          </a:xfrm>
          <a:prstGeom prst="rect">
            <a:avLst/>
          </a:prstGeom>
          <a:noFill/>
        </p:spPr>
        <p:txBody>
          <a:bodyPr wrap="none" rtlCol="0">
            <a:spAutoFit/>
          </a:bodyPr>
          <a:lstStyle/>
          <a:p>
            <a:r>
              <a:rPr lang="en-GB" dirty="0"/>
              <a:t>If you are on site, use GPS, otherwise, click the “Select location” option</a:t>
            </a:r>
          </a:p>
        </p:txBody>
      </p:sp>
      <p:cxnSp>
        <p:nvCxnSpPr>
          <p:cNvPr id="13" name="Straight Arrow Connector 12">
            <a:extLst>
              <a:ext uri="{FF2B5EF4-FFF2-40B4-BE49-F238E27FC236}">
                <a16:creationId xmlns:a16="http://schemas.microsoft.com/office/drawing/2014/main" id="{E6EDA4B8-4A77-4089-A5ED-E8F034D74ED5}"/>
              </a:ext>
            </a:extLst>
          </p:cNvPr>
          <p:cNvCxnSpPr>
            <a:cxnSpLocks/>
          </p:cNvCxnSpPr>
          <p:nvPr/>
        </p:nvCxnSpPr>
        <p:spPr>
          <a:xfrm flipH="1">
            <a:off x="7557715" y="4275839"/>
            <a:ext cx="2178657" cy="1154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Graphic 5" descr="Map with pin outline">
            <a:extLst>
              <a:ext uri="{FF2B5EF4-FFF2-40B4-BE49-F238E27FC236}">
                <a16:creationId xmlns:a16="http://schemas.microsoft.com/office/drawing/2014/main" id="{172C6F91-A4FD-141D-3D4E-3CA3DBAB7F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443707"/>
            <a:ext cx="914400" cy="914400"/>
          </a:xfrm>
          <a:prstGeom prst="rect">
            <a:avLst/>
          </a:prstGeom>
        </p:spPr>
      </p:pic>
    </p:spTree>
    <p:extLst>
      <p:ext uri="{BB962C8B-B14F-4D97-AF65-F5344CB8AC3E}">
        <p14:creationId xmlns:p14="http://schemas.microsoft.com/office/powerpoint/2010/main" val="234881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A47B-4E76-46AF-9136-0F5B8957CF68}"/>
              </a:ext>
            </a:extLst>
          </p:cNvPr>
          <p:cNvSpPr>
            <a:spLocks noGrp="1"/>
          </p:cNvSpPr>
          <p:nvPr>
            <p:ph type="title"/>
          </p:nvPr>
        </p:nvSpPr>
        <p:spPr/>
        <p:txBody>
          <a:bodyPr/>
          <a:lstStyle/>
          <a:p>
            <a:r>
              <a:rPr lang="en-GB" dirty="0"/>
              <a:t>Set location</a:t>
            </a:r>
          </a:p>
        </p:txBody>
      </p:sp>
      <p:sp>
        <p:nvSpPr>
          <p:cNvPr id="3" name="Content Placeholder 2">
            <a:extLst>
              <a:ext uri="{FF2B5EF4-FFF2-40B4-BE49-F238E27FC236}">
                <a16:creationId xmlns:a16="http://schemas.microsoft.com/office/drawing/2014/main" id="{24E7B414-08AF-4EF2-BD9F-35504ADB7826}"/>
              </a:ext>
            </a:extLst>
          </p:cNvPr>
          <p:cNvSpPr>
            <a:spLocks noGrp="1"/>
          </p:cNvSpPr>
          <p:nvPr>
            <p:ph idx="1"/>
          </p:nvPr>
        </p:nvSpPr>
        <p:spPr>
          <a:xfrm>
            <a:off x="5502302" y="1825625"/>
            <a:ext cx="5851497" cy="4351338"/>
          </a:xfrm>
        </p:spPr>
        <p:txBody>
          <a:bodyPr/>
          <a:lstStyle/>
          <a:p>
            <a:r>
              <a:rPr lang="en-GB" dirty="0"/>
              <a:t>Type the location to search and click OK</a:t>
            </a:r>
          </a:p>
          <a:p>
            <a:endParaRPr lang="en-GB" dirty="0"/>
          </a:p>
          <a:p>
            <a:endParaRPr lang="en-GB" dirty="0"/>
          </a:p>
          <a:p>
            <a:endParaRPr lang="en-GB" dirty="0"/>
          </a:p>
          <a:p>
            <a:r>
              <a:rPr lang="en-GB" dirty="0"/>
              <a:t>The local Ward area or street should appear, click OK</a:t>
            </a:r>
          </a:p>
          <a:p>
            <a:r>
              <a:rPr lang="en-GB" dirty="0"/>
              <a:t>Confirm with OK on the map view</a:t>
            </a:r>
          </a:p>
        </p:txBody>
      </p:sp>
      <p:pic>
        <p:nvPicPr>
          <p:cNvPr id="9" name="Picture 8">
            <a:extLst>
              <a:ext uri="{FF2B5EF4-FFF2-40B4-BE49-F238E27FC236}">
                <a16:creationId xmlns:a16="http://schemas.microsoft.com/office/drawing/2014/main" id="{6429299E-394E-493A-4D67-D9BFF55FF8D6}"/>
              </a:ext>
            </a:extLst>
          </p:cNvPr>
          <p:cNvPicPr>
            <a:picLocks noChangeAspect="1"/>
          </p:cNvPicPr>
          <p:nvPr/>
        </p:nvPicPr>
        <p:blipFill>
          <a:blip r:embed="rId2"/>
          <a:stretch>
            <a:fillRect/>
          </a:stretch>
        </p:blipFill>
        <p:spPr>
          <a:xfrm>
            <a:off x="798013" y="1511744"/>
            <a:ext cx="4281295" cy="1997938"/>
          </a:xfrm>
          <a:prstGeom prst="rect">
            <a:avLst/>
          </a:prstGeom>
        </p:spPr>
      </p:pic>
      <p:pic>
        <p:nvPicPr>
          <p:cNvPr id="11" name="Picture 10">
            <a:extLst>
              <a:ext uri="{FF2B5EF4-FFF2-40B4-BE49-F238E27FC236}">
                <a16:creationId xmlns:a16="http://schemas.microsoft.com/office/drawing/2014/main" id="{154AA0F8-CFB9-E1E3-75D5-67A942A92D83}"/>
              </a:ext>
            </a:extLst>
          </p:cNvPr>
          <p:cNvPicPr>
            <a:picLocks noChangeAspect="1"/>
          </p:cNvPicPr>
          <p:nvPr/>
        </p:nvPicPr>
        <p:blipFill>
          <a:blip r:embed="rId3"/>
          <a:stretch>
            <a:fillRect/>
          </a:stretch>
        </p:blipFill>
        <p:spPr>
          <a:xfrm>
            <a:off x="798013" y="3657472"/>
            <a:ext cx="4281295" cy="2465768"/>
          </a:xfrm>
          <a:prstGeom prst="rect">
            <a:avLst/>
          </a:prstGeom>
        </p:spPr>
      </p:pic>
    </p:spTree>
    <p:extLst>
      <p:ext uri="{BB962C8B-B14F-4D97-AF65-F5344CB8AC3E}">
        <p14:creationId xmlns:p14="http://schemas.microsoft.com/office/powerpoint/2010/main" val="3029359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E78ED678F154399A61A8DA4BD19AD" ma:contentTypeVersion="17" ma:contentTypeDescription="Create a new document." ma:contentTypeScope="" ma:versionID="d6c272086b112a146b6f45ee32c67769">
  <xsd:schema xmlns:xsd="http://www.w3.org/2001/XMLSchema" xmlns:xs="http://www.w3.org/2001/XMLSchema" xmlns:p="http://schemas.microsoft.com/office/2006/metadata/properties" xmlns:ns3="0b233c30-764a-469d-92ac-3a2bab8cf3ab" xmlns:ns4="6720a83f-24ee-4ac5-911b-9e7d946eb464" targetNamespace="http://schemas.microsoft.com/office/2006/metadata/properties" ma:root="true" ma:fieldsID="369e76e8a4142d0eae8979ae0c0cbed8" ns3:_="" ns4:_="">
    <xsd:import namespace="0b233c30-764a-469d-92ac-3a2bab8cf3ab"/>
    <xsd:import namespace="6720a83f-24ee-4ac5-911b-9e7d946eb4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element ref="ns4:MediaLengthInSeconds" minOccurs="0"/>
                <xsd:element ref="ns4:MediaServiceSearchPropertie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33c30-764a-469d-92ac-3a2bab8cf3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0a83f-24ee-4ac5-911b-9e7d946eb4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720a83f-24ee-4ac5-911b-9e7d946eb464" xsi:nil="true"/>
  </documentManagement>
</p:properties>
</file>

<file path=customXml/itemProps1.xml><?xml version="1.0" encoding="utf-8"?>
<ds:datastoreItem xmlns:ds="http://schemas.openxmlformats.org/officeDocument/2006/customXml" ds:itemID="{6104EC7B-9B00-467F-8EEB-0966FC54E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33c30-764a-469d-92ac-3a2bab8cf3ab"/>
    <ds:schemaRef ds:uri="6720a83f-24ee-4ac5-911b-9e7d946eb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5D80C6-9D1F-48F6-BB67-25EE710EB961}">
  <ds:schemaRefs>
    <ds:schemaRef ds:uri="http://schemas.microsoft.com/sharepoint/v3/contenttype/forms"/>
  </ds:schemaRefs>
</ds:datastoreItem>
</file>

<file path=customXml/itemProps3.xml><?xml version="1.0" encoding="utf-8"?>
<ds:datastoreItem xmlns:ds="http://schemas.openxmlformats.org/officeDocument/2006/customXml" ds:itemID="{72EAC0BB-0A20-4252-8642-5DFCF3C1A9B2}">
  <ds:schemaRefs>
    <ds:schemaRef ds:uri="http://www.w3.org/XML/1998/namespace"/>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6720a83f-24ee-4ac5-911b-9e7d946eb464"/>
    <ds:schemaRef ds:uri="0b233c30-764a-469d-92ac-3a2bab8cf3ab"/>
  </ds:schemaRefs>
</ds:datastoreItem>
</file>

<file path=docProps/app.xml><?xml version="1.0" encoding="utf-8"?>
<Properties xmlns="http://schemas.openxmlformats.org/officeDocument/2006/extended-properties" xmlns:vt="http://schemas.openxmlformats.org/officeDocument/2006/docPropsVTypes">
  <TotalTime>3420</TotalTime>
  <Words>2141</Words>
  <Application>Microsoft Office PowerPoint</Application>
  <PresentationFormat>Widescreen</PresentationFormat>
  <Paragraphs>167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Delivering the  Community Link Priority Survey</vt:lpstr>
      <vt:lpstr>Why Bother?</vt:lpstr>
      <vt:lpstr>1) Ensure you have access to “Rapport”</vt:lpstr>
      <vt:lpstr>Request an account</vt:lpstr>
      <vt:lpstr>Select Rapport</vt:lpstr>
      <vt:lpstr>Aims</vt:lpstr>
      <vt:lpstr>Tasks #1</vt:lpstr>
      <vt:lpstr>Set Location</vt:lpstr>
      <vt:lpstr>Set location</vt:lpstr>
      <vt:lpstr>Your members</vt:lpstr>
      <vt:lpstr>Find the current members</vt:lpstr>
      <vt:lpstr>Tasks #2 (Suspended until October 2023)</vt:lpstr>
      <vt:lpstr>Send A Message</vt:lpstr>
      <vt:lpstr>Info At Your Fingertips</vt:lpstr>
      <vt:lpstr>Find Addresses and deliver the survey</vt:lpstr>
      <vt:lpstr>Select a Street</vt:lpstr>
      <vt:lpstr>Street View</vt:lpstr>
      <vt:lpstr>Street View: Interactions</vt:lpstr>
      <vt:lpstr>Considerations</vt:lpstr>
      <vt:lpstr>Perform the Survey (Tips)</vt:lpstr>
      <vt:lpstr>Go Ahead… (registration method)</vt:lpstr>
      <vt:lpstr>Go Ahead… New Registration</vt:lpstr>
      <vt:lpstr>The “Conversation”</vt:lpstr>
      <vt:lpstr>Translation</vt:lpstr>
      <vt:lpstr>How Safe?</vt:lpstr>
      <vt:lpstr>Demographic Data</vt:lpstr>
      <vt:lpstr>Important: Email Verification</vt:lpstr>
      <vt:lpstr>Verify &amp; Consent</vt:lpstr>
      <vt:lpstr>Final Tip: The second Chance</vt:lpstr>
      <vt:lpstr>Where To Find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the Neighbourhood Matters Survey</dc:title>
  <dc:creator>Mike Douglas</dc:creator>
  <cp:lastModifiedBy>Mike Douglas</cp:lastModifiedBy>
  <cp:revision>12</cp:revision>
  <dcterms:created xsi:type="dcterms:W3CDTF">2021-09-10T14:06:45Z</dcterms:created>
  <dcterms:modified xsi:type="dcterms:W3CDTF">2023-09-10T18:42:58Z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0x01010025CE78ED678F154399A61A8DA4BD19AD</vt:lpwstr>
  </property>
</Properties>
</file>